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3"/>
  </p:notesMasterIdLst>
  <p:sldIdLst>
    <p:sldId id="1205" r:id="rId2"/>
    <p:sldId id="1291" r:id="rId3"/>
    <p:sldId id="1300" r:id="rId4"/>
    <p:sldId id="1295" r:id="rId5"/>
    <p:sldId id="1208" r:id="rId6"/>
    <p:sldId id="1303" r:id="rId7"/>
    <p:sldId id="1302" r:id="rId8"/>
    <p:sldId id="1301" r:id="rId9"/>
    <p:sldId id="1237" r:id="rId10"/>
    <p:sldId id="1294" r:id="rId11"/>
    <p:sldId id="1212" r:id="rId12"/>
    <p:sldId id="264" r:id="rId13"/>
    <p:sldId id="1215" r:id="rId14"/>
    <p:sldId id="1211" r:id="rId15"/>
    <p:sldId id="1234" r:id="rId16"/>
    <p:sldId id="1233" r:id="rId17"/>
    <p:sldId id="1304" r:id="rId18"/>
    <p:sldId id="1256" r:id="rId19"/>
    <p:sldId id="1218" r:id="rId20"/>
    <p:sldId id="1245" r:id="rId21"/>
    <p:sldId id="1246" r:id="rId22"/>
    <p:sldId id="1230" r:id="rId23"/>
    <p:sldId id="1247" r:id="rId24"/>
    <p:sldId id="1248" r:id="rId25"/>
    <p:sldId id="1228" r:id="rId26"/>
    <p:sldId id="1229" r:id="rId27"/>
    <p:sldId id="1259" r:id="rId28"/>
    <p:sldId id="1219" r:id="rId29"/>
    <p:sldId id="1225" r:id="rId30"/>
    <p:sldId id="1222" r:id="rId31"/>
    <p:sldId id="1220" r:id="rId32"/>
    <p:sldId id="1251" r:id="rId33"/>
    <p:sldId id="1305" r:id="rId34"/>
    <p:sldId id="1227" r:id="rId35"/>
    <p:sldId id="1235" r:id="rId36"/>
    <p:sldId id="1236" r:id="rId37"/>
    <p:sldId id="1224" r:id="rId38"/>
    <p:sldId id="1223" r:id="rId39"/>
    <p:sldId id="1221" r:id="rId40"/>
    <p:sldId id="1254" r:id="rId41"/>
    <p:sldId id="1306" r:id="rId42"/>
    <p:sldId id="1238" r:id="rId43"/>
    <p:sldId id="1239" r:id="rId44"/>
    <p:sldId id="1226" r:id="rId45"/>
    <p:sldId id="1257" r:id="rId46"/>
    <p:sldId id="1267" r:id="rId47"/>
    <p:sldId id="1243" r:id="rId48"/>
    <p:sldId id="1258" r:id="rId49"/>
    <p:sldId id="1268" r:id="rId50"/>
    <p:sldId id="1310" r:id="rId51"/>
    <p:sldId id="1260" r:id="rId52"/>
    <p:sldId id="1261" r:id="rId53"/>
    <p:sldId id="1274" r:id="rId54"/>
    <p:sldId id="1275" r:id="rId55"/>
    <p:sldId id="1285" r:id="rId56"/>
    <p:sldId id="1273" r:id="rId57"/>
    <p:sldId id="1276" r:id="rId58"/>
    <p:sldId id="1278" r:id="rId59"/>
    <p:sldId id="1279" r:id="rId60"/>
    <p:sldId id="1280" r:id="rId61"/>
    <p:sldId id="1290" r:id="rId62"/>
    <p:sldId id="1281" r:id="rId63"/>
    <p:sldId id="1282" r:id="rId64"/>
    <p:sldId id="1231" r:id="rId65"/>
    <p:sldId id="1232" r:id="rId66"/>
    <p:sldId id="1263" r:id="rId67"/>
    <p:sldId id="1264" r:id="rId68"/>
    <p:sldId id="1266" r:id="rId69"/>
    <p:sldId id="1269" r:id="rId70"/>
    <p:sldId id="1271" r:id="rId71"/>
    <p:sldId id="1307" r:id="rId72"/>
    <p:sldId id="1308" r:id="rId73"/>
    <p:sldId id="1272" r:id="rId74"/>
    <p:sldId id="1309" r:id="rId75"/>
    <p:sldId id="1249" r:id="rId76"/>
    <p:sldId id="1250" r:id="rId77"/>
    <p:sldId id="1255" r:id="rId78"/>
    <p:sldId id="1253" r:id="rId79"/>
    <p:sldId id="1286" r:id="rId80"/>
    <p:sldId id="1296" r:id="rId81"/>
    <p:sldId id="1287" r:id="rId8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Estilo medio 2 - Énfasis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786" autoAdjust="0"/>
    <p:restoredTop sz="94660"/>
  </p:normalViewPr>
  <p:slideViewPr>
    <p:cSldViewPr snapToGrid="0">
      <p:cViewPr varScale="1">
        <p:scale>
          <a:sx n="79" d="100"/>
          <a:sy n="79" d="100"/>
        </p:scale>
        <p:origin x="859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aria\OneDrive\Escritorio\Doctorado\MIR%20and%20BOTRYTIS%20CINEREA\MIR%20in%20Tomato%20against%20B.%20cinerea\MIR%20AGAINST%20BOTRYTIS\PERCEPTION-TRANSDUCTION%20MIR\MtP%20221020\Fenotipo%20MtP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6495775319316819"/>
          <c:y val="1.9725578321461094E-2"/>
          <c:w val="0.80633661006361679"/>
          <c:h val="0.82496137883075782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chemeClr val="accent1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98EE-40DF-83EF-F88909CF6D03}"/>
              </c:ext>
            </c:extLst>
          </c:dPt>
          <c:errBars>
            <c:errBarType val="plus"/>
            <c:errValType val="cust"/>
            <c:noEndCap val="0"/>
            <c:plus>
              <c:numRef>
                <c:f>Hoja1!$U$57:$V$57</c:f>
                <c:numCache>
                  <c:formatCode>General</c:formatCode>
                  <c:ptCount val="2"/>
                  <c:pt idx="0">
                    <c:v>0.29333837286128439</c:v>
                  </c:pt>
                  <c:pt idx="1">
                    <c:v>0.24741434781327856</c:v>
                  </c:pt>
                </c:numCache>
              </c:numRef>
            </c:plus>
            <c:minus>
              <c:numLit>
                <c:formatCode>General</c:formatCode>
                <c:ptCount val="1"/>
                <c:pt idx="0">
                  <c:v>1</c:v>
                </c:pt>
              </c:numLit>
            </c:minus>
            <c:spPr>
              <a:noFill/>
              <a:ln w="19050" cap="flat" cmpd="sng" algn="ctr">
                <a:solidFill>
                  <a:schemeClr val="tx1"/>
                </a:solidFill>
                <a:round/>
              </a:ln>
              <a:effectLst/>
            </c:spPr>
          </c:errBars>
          <c:cat>
            <c:strRef>
              <c:f>Hoja1!$U$55:$V$55</c:f>
              <c:strCache>
                <c:ptCount val="2"/>
                <c:pt idx="0">
                  <c:v>NM</c:v>
                </c:pt>
                <c:pt idx="1">
                  <c:v>AM</c:v>
                </c:pt>
              </c:strCache>
            </c:strRef>
          </c:cat>
          <c:val>
            <c:numRef>
              <c:f>Hoja1!$U$56:$V$56</c:f>
              <c:numCache>
                <c:formatCode>General</c:formatCode>
                <c:ptCount val="2"/>
                <c:pt idx="0">
                  <c:v>1</c:v>
                </c:pt>
                <c:pt idx="1">
                  <c:v>0.5808456297574085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8EE-40DF-83EF-F88909CF6D0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573713616"/>
        <c:axId val="1573714032"/>
      </c:barChart>
      <c:catAx>
        <c:axId val="157371361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1905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73714032"/>
        <c:crosses val="autoZero"/>
        <c:auto val="1"/>
        <c:lblAlgn val="ctr"/>
        <c:lblOffset val="100"/>
        <c:noMultiLvlLbl val="0"/>
      </c:catAx>
      <c:valAx>
        <c:axId val="1573714032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s-ES" sz="1800" b="0" i="0" baseline="0" dirty="0" err="1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Fungal</a:t>
                </a:r>
                <a:r>
                  <a:rPr lang="es-ES" sz="1800" b="0" i="0" baseline="0" dirty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s-ES" sz="1800" b="0" i="0" baseline="0" dirty="0" err="1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biomass</a:t>
                </a:r>
                <a:r>
                  <a:rPr lang="es-ES" sz="1800" b="0" i="0" baseline="0" dirty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s-ES" sz="1800" b="0" i="0" baseline="0" dirty="0" err="1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Bc-tub</a:t>
                </a:r>
                <a:r>
                  <a:rPr lang="es-ES" sz="1800" b="0" i="0" baseline="0" dirty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/EF1 </a:t>
                </a:r>
                <a:endParaRPr lang="es-ES" dirty="0">
                  <a:solidFill>
                    <a:schemeClr val="tx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endParaRPr>
              </a:p>
            </c:rich>
          </c:tx>
          <c:layout>
            <c:manualLayout>
              <c:xMode val="edge"/>
              <c:yMode val="edge"/>
              <c:x val="1.1470753114711255E-2"/>
              <c:y val="0.14675994066967651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19050"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57371361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E93795-A96B-43B8-8EF9-95DD2143028E}" type="datetimeFigureOut">
              <a:rPr lang="en-GB" smtClean="0"/>
              <a:t>14/09/2023</a:t>
            </a:fld>
            <a:endParaRPr lang="en-GB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A19233-B053-4E37-A004-E5708F6BFA23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86325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0" name="Google Shape;90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73" name="Google Shape;27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In </a:t>
            </a:r>
            <a:r>
              <a:rPr lang="es-ES" dirty="0" err="1"/>
              <a:t>this</a:t>
            </a:r>
            <a:r>
              <a:rPr lang="es-ES" dirty="0"/>
              <a:t> </a:t>
            </a:r>
            <a:r>
              <a:rPr lang="es-ES" dirty="0" err="1"/>
              <a:t>work</a:t>
            </a:r>
            <a:r>
              <a:rPr lang="es-ES" dirty="0"/>
              <a:t>, </a:t>
            </a:r>
            <a:r>
              <a:rPr lang="es-ES" dirty="0" err="1"/>
              <a:t>we</a:t>
            </a:r>
            <a:r>
              <a:rPr lang="es-ES" dirty="0"/>
              <a:t> </a:t>
            </a:r>
            <a:r>
              <a:rPr lang="es-ES" dirty="0" err="1"/>
              <a:t>have</a:t>
            </a:r>
            <a:r>
              <a:rPr lang="es-ES" dirty="0"/>
              <a:t> </a:t>
            </a:r>
            <a:r>
              <a:rPr lang="es-ES" dirty="0" err="1"/>
              <a:t>two</a:t>
            </a:r>
            <a:r>
              <a:rPr lang="es-ES" dirty="0"/>
              <a:t> </a:t>
            </a:r>
            <a:r>
              <a:rPr lang="es-ES" dirty="0" err="1"/>
              <a:t>different</a:t>
            </a:r>
            <a:r>
              <a:rPr lang="es-ES" dirty="0"/>
              <a:t> </a:t>
            </a:r>
            <a:r>
              <a:rPr lang="es-ES" dirty="0" err="1"/>
              <a:t>timepoints</a:t>
            </a:r>
            <a:r>
              <a:rPr lang="es-ES" dirty="0"/>
              <a:t>: 6 and 24 </a:t>
            </a:r>
            <a:r>
              <a:rPr lang="es-ES" dirty="0" err="1"/>
              <a:t>hpi</a:t>
            </a:r>
            <a:r>
              <a:rPr lang="es-ES" dirty="0"/>
              <a:t>.</a:t>
            </a:r>
            <a:endParaRPr dirty="0"/>
          </a:p>
        </p:txBody>
      </p:sp>
      <p:sp>
        <p:nvSpPr>
          <p:cNvPr id="168" name="Google Shape;16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433325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80</a:t>
            </a:fld>
            <a:endParaRPr lang="es-E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005872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3" name="Google Shape;193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  <p:sp>
        <p:nvSpPr>
          <p:cNvPr id="194" name="Google Shape;194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es-ES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117084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3" name="Google Shape;193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94" name="Google Shape;194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es-ES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113454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3" name="Google Shape;193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94" name="Google Shape;194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es-ES"/>
              <a:t>5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3" name="Google Shape;193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  <p:sp>
        <p:nvSpPr>
          <p:cNvPr id="194" name="Google Shape;194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es-ES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644262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3" name="Google Shape;193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  <p:sp>
        <p:nvSpPr>
          <p:cNvPr id="194" name="Google Shape;194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es-ES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111800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3" name="Google Shape;193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  <p:sp>
        <p:nvSpPr>
          <p:cNvPr id="194" name="Google Shape;194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es-ES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481578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3" name="Google Shape;193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  <p:sp>
        <p:nvSpPr>
          <p:cNvPr id="194" name="Google Shape;194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es-ES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312142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s-ES" dirty="0" err="1"/>
              <a:t>Systemin</a:t>
            </a:r>
            <a:r>
              <a:rPr lang="es-ES" dirty="0"/>
              <a:t>, as a i </a:t>
            </a:r>
            <a:r>
              <a:rPr lang="es-ES" dirty="0" err="1"/>
              <a:t>said</a:t>
            </a:r>
            <a:r>
              <a:rPr lang="es-ES" dirty="0"/>
              <a:t> </a:t>
            </a:r>
            <a:r>
              <a:rPr lang="es-ES" dirty="0" err="1"/>
              <a:t>before</a:t>
            </a:r>
            <a:r>
              <a:rPr lang="es-ES" dirty="0"/>
              <a:t>, </a:t>
            </a:r>
            <a:r>
              <a:rPr lang="es-ES" dirty="0" err="1"/>
              <a:t>is</a:t>
            </a:r>
            <a:r>
              <a:rPr lang="es-ES" dirty="0"/>
              <a:t> a </a:t>
            </a:r>
            <a:r>
              <a:rPr lang="es-ES" dirty="0" err="1"/>
              <a:t>phytocitokine</a:t>
            </a:r>
            <a:r>
              <a:rPr lang="es-ES" dirty="0"/>
              <a:t> </a:t>
            </a:r>
            <a:r>
              <a:rPr lang="es-ES" dirty="0" err="1"/>
              <a:t>released</a:t>
            </a:r>
            <a:r>
              <a:rPr lang="es-ES" dirty="0"/>
              <a:t> </a:t>
            </a:r>
            <a:r>
              <a:rPr lang="es-ES" dirty="0" err="1"/>
              <a:t>from</a:t>
            </a:r>
            <a:r>
              <a:rPr lang="es-ES" dirty="0"/>
              <a:t> </a:t>
            </a:r>
            <a:r>
              <a:rPr lang="es-ES" dirty="0" err="1"/>
              <a:t>its</a:t>
            </a:r>
            <a:r>
              <a:rPr lang="es-ES" dirty="0"/>
              <a:t> precursor (PROSYSTEMIN) </a:t>
            </a:r>
            <a:r>
              <a:rPr lang="es-ES" dirty="0" err="1"/>
              <a:t>upon</a:t>
            </a:r>
            <a:r>
              <a:rPr lang="es-ES" dirty="0"/>
              <a:t> </a:t>
            </a:r>
            <a:r>
              <a:rPr lang="es-ES" dirty="0" err="1"/>
              <a:t>damage</a:t>
            </a:r>
            <a:r>
              <a:rPr lang="es-ES" dirty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s-ES" dirty="0" err="1"/>
              <a:t>Systemin</a:t>
            </a:r>
            <a:r>
              <a:rPr lang="es-ES" dirty="0"/>
              <a:t> </a:t>
            </a:r>
            <a:r>
              <a:rPr lang="es-ES" dirty="0" err="1"/>
              <a:t>perception</a:t>
            </a:r>
            <a:r>
              <a:rPr lang="es-ES" dirty="0"/>
              <a:t> and </a:t>
            </a:r>
            <a:r>
              <a:rPr lang="es-ES" dirty="0" err="1"/>
              <a:t>signaling</a:t>
            </a:r>
            <a:r>
              <a:rPr lang="es-ES" dirty="0"/>
              <a:t> </a:t>
            </a:r>
            <a:r>
              <a:rPr lang="es-ES" dirty="0" err="1"/>
              <a:t>regulates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biosynthesis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jasmonic</a:t>
            </a:r>
            <a:r>
              <a:rPr lang="es-ES" dirty="0"/>
              <a:t> </a:t>
            </a:r>
            <a:r>
              <a:rPr lang="es-ES" dirty="0" err="1"/>
              <a:t>acid</a:t>
            </a:r>
            <a:r>
              <a:rPr lang="es-ES" dirty="0"/>
              <a:t> and induces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activation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different</a:t>
            </a:r>
            <a:r>
              <a:rPr lang="es-ES" dirty="0"/>
              <a:t> defense genes.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s-ES" dirty="0"/>
              <a:t> </a:t>
            </a:r>
            <a:r>
              <a:rPr lang="es-ES" dirty="0" err="1"/>
              <a:t>This</a:t>
            </a:r>
            <a:r>
              <a:rPr lang="es-ES" dirty="0"/>
              <a:t> </a:t>
            </a:r>
            <a:r>
              <a:rPr lang="es-ES" dirty="0" err="1"/>
              <a:t>signal</a:t>
            </a:r>
            <a:r>
              <a:rPr lang="es-ES" dirty="0"/>
              <a:t> mediates </a:t>
            </a:r>
            <a:r>
              <a:rPr lang="es-ES" dirty="0" err="1"/>
              <a:t>plant</a:t>
            </a:r>
            <a:r>
              <a:rPr lang="es-ES" dirty="0"/>
              <a:t> </a:t>
            </a:r>
            <a:r>
              <a:rPr lang="es-ES" dirty="0" err="1"/>
              <a:t>resistance</a:t>
            </a:r>
            <a:r>
              <a:rPr lang="es-ES" dirty="0"/>
              <a:t> </a:t>
            </a:r>
            <a:r>
              <a:rPr lang="es-ES" dirty="0" err="1"/>
              <a:t>against</a:t>
            </a:r>
            <a:r>
              <a:rPr lang="es-ES" dirty="0"/>
              <a:t> </a:t>
            </a:r>
            <a:r>
              <a:rPr lang="es-ES" dirty="0" err="1"/>
              <a:t>chewing</a:t>
            </a:r>
            <a:r>
              <a:rPr lang="es-ES" dirty="0"/>
              <a:t> </a:t>
            </a:r>
            <a:r>
              <a:rPr lang="es-ES" dirty="0" err="1"/>
              <a:t>insectss</a:t>
            </a:r>
            <a:r>
              <a:rPr lang="es-ES" dirty="0"/>
              <a:t>, </a:t>
            </a:r>
            <a:r>
              <a:rPr lang="es-ES" dirty="0" err="1"/>
              <a:t>necrotrophs</a:t>
            </a:r>
            <a:r>
              <a:rPr lang="es-ES" dirty="0"/>
              <a:t>  and </a:t>
            </a:r>
            <a:r>
              <a:rPr lang="es-ES" dirty="0" err="1"/>
              <a:t>mechanical</a:t>
            </a:r>
            <a:r>
              <a:rPr lang="es-ES" dirty="0"/>
              <a:t> </a:t>
            </a:r>
            <a:r>
              <a:rPr lang="es-ES" dirty="0" err="1"/>
              <a:t>damaging</a:t>
            </a:r>
            <a:r>
              <a:rPr lang="es-ES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s-ES" dirty="0"/>
              <a:t>In </a:t>
            </a:r>
            <a:r>
              <a:rPr lang="es-ES" dirty="0" err="1"/>
              <a:t>other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dilucidate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early</a:t>
            </a:r>
            <a:r>
              <a:rPr lang="es-ES" dirty="0"/>
              <a:t> </a:t>
            </a:r>
            <a:r>
              <a:rPr lang="es-ES" dirty="0" err="1"/>
              <a:t>signaling</a:t>
            </a:r>
            <a:r>
              <a:rPr lang="es-ES" dirty="0"/>
              <a:t> </a:t>
            </a:r>
            <a:r>
              <a:rPr lang="es-ES" dirty="0" err="1"/>
              <a:t>events</a:t>
            </a:r>
            <a:r>
              <a:rPr lang="es-ES" dirty="0"/>
              <a:t> </a:t>
            </a:r>
            <a:r>
              <a:rPr lang="es-ES" dirty="0" err="1"/>
              <a:t>that</a:t>
            </a:r>
            <a:r>
              <a:rPr lang="es-ES" dirty="0"/>
              <a:t> </a:t>
            </a:r>
            <a:r>
              <a:rPr lang="es-ES" dirty="0" err="1"/>
              <a:t>occurs</a:t>
            </a:r>
            <a:r>
              <a:rPr lang="es-ES" dirty="0"/>
              <a:t> in MIR, </a:t>
            </a:r>
            <a:r>
              <a:rPr lang="es-ES" dirty="0" err="1"/>
              <a:t>we</a:t>
            </a:r>
            <a:r>
              <a:rPr lang="es-ES" dirty="0"/>
              <a:t> </a:t>
            </a:r>
            <a:r>
              <a:rPr lang="es-ES" dirty="0" err="1"/>
              <a:t>study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posible </a:t>
            </a:r>
            <a:r>
              <a:rPr lang="es-ES" dirty="0" err="1"/>
              <a:t>implication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systemin</a:t>
            </a:r>
            <a:r>
              <a:rPr lang="es-ES" dirty="0"/>
              <a:t> in MIR.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s-ES" dirty="0" err="1"/>
              <a:t>First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all</a:t>
            </a:r>
            <a:r>
              <a:rPr lang="es-ES" dirty="0"/>
              <a:t>, </a:t>
            </a:r>
            <a:r>
              <a:rPr lang="es-ES" dirty="0" err="1"/>
              <a:t>we</a:t>
            </a:r>
            <a:r>
              <a:rPr lang="es-ES" dirty="0"/>
              <a:t> </a:t>
            </a:r>
            <a:r>
              <a:rPr lang="es-ES" dirty="0" err="1"/>
              <a:t>measure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levels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systemin</a:t>
            </a:r>
            <a:r>
              <a:rPr lang="es-ES" dirty="0"/>
              <a:t> in NM and AM plan </a:t>
            </a:r>
            <a:r>
              <a:rPr lang="es-ES" dirty="0" err="1"/>
              <a:t>before</a:t>
            </a:r>
            <a:r>
              <a:rPr lang="es-ES" dirty="0"/>
              <a:t> and after </a:t>
            </a:r>
            <a:r>
              <a:rPr lang="es-ES" dirty="0" err="1"/>
              <a:t>infection</a:t>
            </a:r>
            <a:r>
              <a:rPr lang="es-ES" dirty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s-ES" dirty="0" err="1"/>
              <a:t>We</a:t>
            </a:r>
            <a:r>
              <a:rPr lang="es-ES" dirty="0"/>
              <a:t> </a:t>
            </a:r>
            <a:r>
              <a:rPr lang="es-ES" dirty="0" err="1"/>
              <a:t>obserb</a:t>
            </a:r>
            <a:r>
              <a:rPr lang="es-ES" dirty="0"/>
              <a:t> </a:t>
            </a:r>
            <a:r>
              <a:rPr lang="es-ES" dirty="0" err="1"/>
              <a:t>that</a:t>
            </a:r>
            <a:r>
              <a:rPr lang="es-ES" dirty="0"/>
              <a:t> </a:t>
            </a:r>
            <a:r>
              <a:rPr lang="es-ES" dirty="0" err="1"/>
              <a:t>systemin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dirty="0" err="1"/>
              <a:t>accumulated</a:t>
            </a:r>
            <a:r>
              <a:rPr lang="es-ES" dirty="0"/>
              <a:t> after </a:t>
            </a:r>
            <a:r>
              <a:rPr lang="es-ES" dirty="0" err="1"/>
              <a:t>infection</a:t>
            </a:r>
            <a:r>
              <a:rPr lang="es-ES" dirty="0"/>
              <a:t>. </a:t>
            </a:r>
            <a:r>
              <a:rPr lang="es-ES" dirty="0" err="1"/>
              <a:t>Interestyingly</a:t>
            </a:r>
            <a:r>
              <a:rPr lang="es-ES" dirty="0"/>
              <a:t>, am </a:t>
            </a:r>
            <a:r>
              <a:rPr lang="es-ES" dirty="0" err="1"/>
              <a:t>plants</a:t>
            </a:r>
            <a:r>
              <a:rPr lang="es-ES" dirty="0"/>
              <a:t> </a:t>
            </a:r>
            <a:r>
              <a:rPr lang="es-ES" dirty="0" err="1"/>
              <a:t>present</a:t>
            </a:r>
            <a:r>
              <a:rPr lang="es-ES" dirty="0"/>
              <a:t> </a:t>
            </a:r>
            <a:r>
              <a:rPr lang="es-ES" dirty="0" err="1"/>
              <a:t>higher</a:t>
            </a:r>
            <a:r>
              <a:rPr lang="es-ES" dirty="0"/>
              <a:t> </a:t>
            </a:r>
            <a:r>
              <a:rPr lang="es-ES" dirty="0" err="1"/>
              <a:t>levels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systemin</a:t>
            </a:r>
            <a:r>
              <a:rPr lang="es-ES" dirty="0"/>
              <a:t> </a:t>
            </a:r>
            <a:r>
              <a:rPr lang="es-ES" dirty="0" err="1"/>
              <a:t>that</a:t>
            </a:r>
            <a:r>
              <a:rPr lang="es-ES" dirty="0"/>
              <a:t> control </a:t>
            </a:r>
            <a:r>
              <a:rPr lang="es-ES" dirty="0" err="1"/>
              <a:t>plants</a:t>
            </a:r>
            <a:r>
              <a:rPr lang="es-ES" dirty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  <p:sp>
        <p:nvSpPr>
          <p:cNvPr id="177" name="Google Shape;17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9925958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7A8C89-2457-5647-2338-52AE7A5943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F3BE13E-D389-A91E-FB7C-EDAFDEACFC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GB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C1EC523-5A8F-DB3B-9E18-58310043C4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46E65-7704-4B0D-ACBB-18EE07EB1538}" type="datetimeFigureOut">
              <a:rPr lang="en-GB" smtClean="0"/>
              <a:t>14/09/2023</a:t>
            </a:fld>
            <a:endParaRPr lang="en-GB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010FF3F-F913-021E-CC16-9BAB18E888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B97C7AB-13A6-6264-986B-141033151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A5B10-F077-482E-800A-827563BFCF09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15001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25CBF8-CA17-FDB2-8295-89C120CB7F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FE400959-ED7A-FD94-0FBE-6FC3D8368A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AC1AD80-9125-DE7F-AAD9-9EEB0575AB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46E65-7704-4B0D-ACBB-18EE07EB1538}" type="datetimeFigureOut">
              <a:rPr lang="en-GB" smtClean="0"/>
              <a:t>14/09/2023</a:t>
            </a:fld>
            <a:endParaRPr lang="en-GB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D085F69-9FB8-7903-69FE-5D34E4D064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4F2C65C-5157-2406-A2A4-70905E6B78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A5B10-F077-482E-800A-827563BFCF09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73659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4DABFE53-24CC-B16F-9003-100D1E39CDA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31DAD3F4-E2AE-8C20-DE67-E49A05E0D0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2F8CC36-AFB5-26B7-0EC6-7724F40A00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46E65-7704-4B0D-ACBB-18EE07EB1538}" type="datetimeFigureOut">
              <a:rPr lang="en-GB" smtClean="0"/>
              <a:t>14/09/2023</a:t>
            </a:fld>
            <a:endParaRPr lang="en-GB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A2D5ADD-35E4-19D5-3FB2-0B109F9386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114963A-0CE9-08AC-958D-B4D8FCA48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A5B10-F077-482E-800A-827563BFCF09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30191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916903-F835-E1D0-46DB-907763A48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B50781B-D634-E1DA-290A-27AA8AF027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044EE67-5787-2E97-51A8-7F78602BB6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46E65-7704-4B0D-ACBB-18EE07EB1538}" type="datetimeFigureOut">
              <a:rPr lang="en-GB" smtClean="0"/>
              <a:t>14/09/2023</a:t>
            </a:fld>
            <a:endParaRPr lang="en-GB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9E44452-638F-E951-FA7A-815FAE2DD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30BDBF5-946D-9AFA-21FD-725FBA1FA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A5B10-F077-482E-800A-827563BFCF09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47923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1DEF747-E46E-96C7-6BFE-2970CE2543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4F86A89-9D02-9AA1-74ED-DEC70D2746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7E30E67-3E13-DF17-77CF-69DFCAC4E6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46E65-7704-4B0D-ACBB-18EE07EB1538}" type="datetimeFigureOut">
              <a:rPr lang="en-GB" smtClean="0"/>
              <a:t>14/09/2023</a:t>
            </a:fld>
            <a:endParaRPr lang="en-GB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3B359A1-8310-318F-4556-56AB0C081C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219F9AA-7341-063F-5DB3-7B5E5E7F97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A5B10-F077-482E-800A-827563BFCF09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45924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A4056F-41C7-0F74-93AD-5851B7B86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4BDD42A-0EE8-E8B4-3F1A-F99329F71C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643920D6-63FA-FFC7-F24C-D0FC68CB3C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E427134-4AD0-1D25-735B-95FB9D6797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46E65-7704-4B0D-ACBB-18EE07EB1538}" type="datetimeFigureOut">
              <a:rPr lang="en-GB" smtClean="0"/>
              <a:t>14/09/2023</a:t>
            </a:fld>
            <a:endParaRPr lang="en-GB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AD34CAD-4A5E-F96D-4D4A-E798DD5128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A1F7378-AE78-E9ED-A0D2-0D4A044E6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A5B10-F077-482E-800A-827563BFCF09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22192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5BEF2E0-97EB-3E78-9452-C346236F30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7A14E18-637B-684E-6ED1-3CDF73EF7A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A913D159-0A27-F451-A13D-842C8D77B0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D04FE010-F155-B22D-9ACD-97A0933EA96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3F63B04F-3074-8442-FF7D-4F48C747BA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696F2D8D-54FE-926B-200B-63B887A3A6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46E65-7704-4B0D-ACBB-18EE07EB1538}" type="datetimeFigureOut">
              <a:rPr lang="en-GB" smtClean="0"/>
              <a:t>14/09/2023</a:t>
            </a:fld>
            <a:endParaRPr lang="en-GB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5B496884-DF04-C0BC-42C3-A383CDD6D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5737A798-CDA2-26E9-EB3A-F65C385AC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A5B10-F077-482E-800A-827563BFCF09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85050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193359-607A-56D8-446A-3427D5C83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FD55CB17-D69E-B235-9EA8-38B8E84B87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46E65-7704-4B0D-ACBB-18EE07EB1538}" type="datetimeFigureOut">
              <a:rPr lang="en-GB" smtClean="0"/>
              <a:t>14/09/2023</a:t>
            </a:fld>
            <a:endParaRPr lang="en-GB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94EA5F82-971B-B9FF-67D4-43B8711DD2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411D33E6-F138-6350-75F1-38F40A04F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A5B10-F077-482E-800A-827563BFCF09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60169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4B5AF72C-011A-9584-2C9A-571AA169A4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46E65-7704-4B0D-ACBB-18EE07EB1538}" type="datetimeFigureOut">
              <a:rPr lang="en-GB" smtClean="0"/>
              <a:t>14/09/2023</a:t>
            </a:fld>
            <a:endParaRPr lang="en-GB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43FE1F8F-E89A-29B7-F5B7-D35DC8509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BEA28EF-3335-340A-8111-039F967979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A5B10-F077-482E-800A-827563BFCF09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75702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E21E28-DFD3-F1B1-BBE1-D5B38E8545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9BA457B-C077-DBDC-AAA8-8E0012F9ED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568CDCC-63EF-DF10-B1A7-3AE2E1C635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7BA9C00-BDF4-D042-6D4B-E34A41AA7F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46E65-7704-4B0D-ACBB-18EE07EB1538}" type="datetimeFigureOut">
              <a:rPr lang="en-GB" smtClean="0"/>
              <a:t>14/09/2023</a:t>
            </a:fld>
            <a:endParaRPr lang="en-GB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0D33EAEB-CE51-D68D-4422-3FCE60BCA4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FD6C0A4-910D-7FF3-4C08-BBCFF9E88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A5B10-F077-482E-800A-827563BFCF09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55013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3D7E44-3A2B-633E-4685-C207D0AEE1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45714199-316A-8E23-B22D-0C0B7A61D0E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CD76292-45E6-0B62-A5DA-8201B8B6DF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D1EABCD-42FA-373A-9D8A-805710F323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46E65-7704-4B0D-ACBB-18EE07EB1538}" type="datetimeFigureOut">
              <a:rPr lang="en-GB" smtClean="0"/>
              <a:t>14/09/2023</a:t>
            </a:fld>
            <a:endParaRPr lang="en-GB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0269574-9FD2-3889-8A0D-A152BFC198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3EA7C2A-CB0A-BE0B-E4DE-D1DFA257A3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A5B10-F077-482E-800A-827563BFCF09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56554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73D9B4DA-0A6E-67E4-BE78-9237C526E2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AC0A1BC-3AA5-F385-DEFF-D2A97DF564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3B64042-971A-58DE-1191-CF1C6D5AC75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D46E65-7704-4B0D-ACBB-18EE07EB1538}" type="datetimeFigureOut">
              <a:rPr lang="en-GB" smtClean="0"/>
              <a:t>14/09/2023</a:t>
            </a:fld>
            <a:endParaRPr lang="en-GB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6E3009B-573B-8959-4508-DE433B9083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C5CAD6F-8936-7947-4A76-11E12B6FFB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2A5B10-F077-482E-800A-827563BFCF09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51049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chart" Target="../charts/chart1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jpe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IB-SI/UJI-Omics-phd/blob/main/_I_UJI-Omics-phd/_S_multiOmicsIntegra/_A_02_DEtranscriptomics-R/scripts/01_DE.html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github.com/NIB-SI/UJI-Omics-phd/blob/main/_I_UJI-Omics-phd/_S_multiOmicsIntegra/_A_03_EnrichmentTranscriptomics-R/output/GSEA_few-cols.x_newlsx.xlsx" TargetMode="External"/><Relationship Id="rId4" Type="http://schemas.openxmlformats.org/officeDocument/2006/relationships/hyperlink" Target="https://github.com/NIB-SI/UJI-Omics-phd/blob/main/_I_UJI-Omics-phd/_S_multiOmicsIntegra/_A_02_DEtranscriptomics-R/output/DEGS%20for%20network.xlsx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nitropriming.wordpress.com/" TargetMode="Externa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bioconductor.org/packages/release/bioc/vignettes/DEP/inst/doc/DEP.html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IB-SI/UJI-Omics-phd/blob/main/_I_UJI-Omics-phd/_S_multiOmicsIntegra/_A_04_EnrichmentProteomics-R/PHOSPHOPROTEOMICS/output/GSEA_few-cols%20(phosphoproteomics).xlsx" TargetMode="External"/><Relationship Id="rId2" Type="http://schemas.openxmlformats.org/officeDocument/2006/relationships/hyperlink" Target="https://github.com/NIB-SI/UJI-Omics-phd/blob/main/_I_UJI-Omics-phd/_S_multiOmicsIntegra/_A_04_EnrichmentProteomics-R/PHOSPHOPROTEOMICS/output/DEP%20for%20network.xlsx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ithub.com/NIB-SI/UJI-Omics-phd/blob/main/_I_UJI-Omics-phd/_S_multiOmicsIntegra/_A_04_EnrichmentProteomics-R/PHOSPHOPROTEOMICS/scripts/01_DEP-DE-prot_modified-for-Maria.html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3389%2Ffpls.2014.00293" TargetMode="Externa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IB-SI/UJI-Omics-phd/blob/main/_I_UJI-Omics-phd/_S_multiOmicsIntegra/_A_04_EnrichmentProteomics-R/PROTEOMICS/output/GSEA_few-cols%20(proteomics).xlsx" TargetMode="External"/><Relationship Id="rId2" Type="http://schemas.openxmlformats.org/officeDocument/2006/relationships/hyperlink" Target="https://github.com/NIB-SI/UJI-Omics-phd/blob/main/_I_UJI-Omics-phd/_S_multiOmicsIntegra/_A_04_EnrichmentProteomics-R/PHOSPHOPROTEOMICS/output/DEP%20for%20network.xlsx" TargetMode="Externa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github.com/NIB-SI/UJI-Omics-phd/blob/main/_I_UJI-Omics-phd/_S_multiOmicsIntegra/_A_04_EnrichmentProteomics-R/PROTEOMICS/Scripts/01_DEP-DE-proteomics_modified-for-Maria.html" TargetMode="External"/><Relationship Id="rId4" Type="http://schemas.openxmlformats.org/officeDocument/2006/relationships/hyperlink" Target="https://github.com/NIB-SI/UJI-Omics-phd/blob/main/_I_UJI-Omics-phd/_S_multiOmicsIntegra/_A_04_EnrichmentProteomics-R/PROTEOMICS/output/DEP%20for%20network_proteomics.xlsx" TargetMode="Externa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doi.org/10.1093%2Fjxb%2Feraa030" TargetMode="External"/><Relationship Id="rId5" Type="http://schemas.openxmlformats.org/officeDocument/2006/relationships/image" Target="../media/image59.png"/><Relationship Id="rId4" Type="http://schemas.openxmlformats.org/officeDocument/2006/relationships/hyperlink" Target="https://doi.org/10.1016/S1369-5266(00)00193-X" TargetMode="Externa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IB-SI/UJI-Omics-phd/blob/main/_I_UJI-Omics-phd/_S_multiOmicsIntegra/_A_07_Targeted-R/output/Enzymes.0.05_fdr.xlsx" TargetMode="External"/><Relationship Id="rId2" Type="http://schemas.openxmlformats.org/officeDocument/2006/relationships/hyperlink" Target="https://github.com/NIB-SI/UJI-Omics-phd/blob/main/_I_UJI-Omics-phd/_S_multiOmicsIntegra/_A_07_Targeted-R/scripts/01_log2FC.html" TargetMode="Externa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IB-SI/UJI-Omics-phd/blob/main/_I_UJI-Omics-phd/_S_multiOmicsIntegra/_A_07_Targeted-R/output/With%20p-adj%20fdr/Enzy24.html" TargetMode="External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IB-SI/UJI-Omics-phd/blob/main/_I_UJI-Omics-phd/_S_multiOmicsIntegra/_A_07_Targeted-R/scripts/02_log2FC.html" TargetMode="External"/><Relationship Id="rId2" Type="http://schemas.openxmlformats.org/officeDocument/2006/relationships/hyperlink" Target="https://github.com/NIB-SI/UJI-Omics-phd/blob/main/_I_UJI-Omics-phd/_S_multiOmicsIntegra/_A_07_Targeted-R/scripts/01_log2FC.html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ithub.com/NIB-SI/UJI-Omics-phd/blob/main/_I_UJI-Omics-phd/_S_multiOmicsIntegra/_A_07_Targeted-R/output/Metabol_filtered_0.05_fdr.xlsx" TargetMode="Externa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hyperlink" Target="https://github.com/NIB-SI/UJI-Omics-phd/blob/main/_I_UJI-Omics-phd/_S_multiOmicsIntegra/_A_07_Targeted-R/output/With%20p-adj%20fdr/Metabol24.html" TargetMode="Externa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NIB-SI/UJI-Omics-phd/blob/main/_I_UJI-Omics-phd/_S_multiOmicsIntegra/_A_10_mixOmics-R/scripts/01_DIABLO.html" TargetMode="Externa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IB-SI/UJI-Omics-phd/tree/main/_I_UJI-Omics-phd/_S_multiOmicsIntegra/_A_10_mixOmics-R/scripts/01_DIABLO_figures/figure-html" TargetMode="External"/><Relationship Id="rId2" Type="http://schemas.openxmlformats.org/officeDocument/2006/relationships/hyperlink" Target="https://github.com/NIB-SI/UJI-Omics-phd/blob/main/_I_UJI-Omics-phd/_S_multiOmicsIntegra/_A_10_mixOmics-R/output/01_DIABLO-Enz-Met-Pph_tune.MIR.RData" TargetMode="Externa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4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NIB-SI/UJI-Omics-phd/tree/main/_I_UJI-Omics-phd/_S_multiOmicsIntegra/_A_09_NetworksSKM-R/output/DiNAR-output" TargetMode="External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IB-SI/UJI-Omics-phd/blob/main/_I_UJI-Omics-phd/_S_multiOmicsIntegra/_A_06_Orthologues-R/scripts/01_ortho.html" TargetMode="External"/><Relationship Id="rId2" Type="http://schemas.openxmlformats.org/officeDocument/2006/relationships/hyperlink" Target="https://github.com/NIB-SI/UJI-Omics-phd/blob/main/_I_UJI-Omics-phd/_S_multiOmicsIntegra/_A_06_Orthologues-R/output/RBHresults.xlsx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IB-SI/UJI-Omics-phd/blob/main/_I_UJI-Omics-phd/_S_multiOmicsIntegra/_A_09_NetworksSKM-R/scripts/03_geneID_to_old-CKN.html" TargetMode="External"/><Relationship Id="rId2" Type="http://schemas.openxmlformats.org/officeDocument/2006/relationships/hyperlink" Target="https://github.com/NIB-SI/UJI-Omics-phd/blob/main/_I_UJI-Omics-phd/_S_multiOmicsIntegra/_A_09_NetworksSKM-R/scripts/01_geneID_to_PSS-Ath.html" TargetMode="External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IB-SI/UJI-Omics-phd/blob/main/_I_UJI-Omics-phd/_S_multiOmicsIntegra/_A_09_NetworksSKM-R/scripts/05_lionessR.html" TargetMode="External"/><Relationship Id="rId2" Type="http://schemas.openxmlformats.org/officeDocument/2006/relationships/hyperlink" Target="https://github.com/NIB-SI/UJI-Omics-phd/blob/main/_I_UJI-Omics-phd/_S_multiOmicsIntegra/_A_09_NetworksSKM-R/scripts/04_filter_old-CKN.html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ithub.com/NIB-SI/UJI-Omics-phd/tree/main/_I_UJI-Omics-phd/_S_multiOmicsIntegra/_A_09_NetworksSKM-R/output/CKN-DiNAR-input/prioritised" TargetMode="Externa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github.com/NIB-SI/UJI-Omics-phd/tree/main/_I_UJI-Omics-phd/_S_multiOmicsIntegra/_A_09_NetworksSKM-R/output" TargetMode="External"/><Relationship Id="rId4" Type="http://schemas.openxmlformats.org/officeDocument/2006/relationships/hyperlink" Target="https://github.com/NIB-SI/UJI-Omics-phd/blob/main/_I_UJI-Omics-phd/_S_multiOmicsIntegra/_A_09_NetworksSKM-R/output/FC_all_analysis_MM_2023-08-28.xlsx" TargetMode="Externa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s://foto.wuestenigel.com/thank-you/" TargetMode="External"/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"/>
          <p:cNvSpPr txBox="1"/>
          <p:nvPr/>
        </p:nvSpPr>
        <p:spPr>
          <a:xfrm>
            <a:off x="1548944" y="1563888"/>
            <a:ext cx="10181989" cy="1323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i="0" dirty="0">
                <a:solidFill>
                  <a:srgbClr val="002060"/>
                </a:solidFill>
                <a:effectLst/>
                <a:latin typeface="Verdana" panose="020B0604030504040204" pitchFamily="34" charset="0"/>
              </a:rPr>
              <a:t>MIR mechanisms against </a:t>
            </a:r>
            <a:r>
              <a:rPr lang="en-GB" sz="4000" i="1" dirty="0">
                <a:solidFill>
                  <a:srgbClr val="002060"/>
                </a:solidFill>
                <a:effectLst/>
                <a:latin typeface="Verdana" panose="020B0604030504040204" pitchFamily="34" charset="0"/>
              </a:rPr>
              <a:t>Botrytis cinerea</a:t>
            </a:r>
            <a:r>
              <a:rPr lang="en-GB" sz="4000" i="0" dirty="0">
                <a:solidFill>
                  <a:srgbClr val="002060"/>
                </a:solidFill>
                <a:effectLst/>
                <a:latin typeface="Verdana" panose="020B0604030504040204" pitchFamily="34" charset="0"/>
              </a:rPr>
              <a:t> in tomato: omics integration</a:t>
            </a:r>
            <a:endParaRPr sz="3200" i="1" u="none" strike="noStrike" cap="none" dirty="0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722A9814-8F76-13FA-D34A-2BB1BC70A484}"/>
              </a:ext>
            </a:extLst>
          </p:cNvPr>
          <p:cNvCxnSpPr/>
          <p:nvPr/>
        </p:nvCxnSpPr>
        <p:spPr>
          <a:xfrm>
            <a:off x="1046480" y="4023360"/>
            <a:ext cx="10302240" cy="0"/>
          </a:xfrm>
          <a:prstGeom prst="line">
            <a:avLst/>
          </a:prstGeom>
          <a:ln w="571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Google Shape;97;p1">
            <a:extLst>
              <a:ext uri="{FF2B5EF4-FFF2-40B4-BE49-F238E27FC236}">
                <a16:creationId xmlns:a16="http://schemas.microsoft.com/office/drawing/2014/main" id="{2B54302C-6526-0FE8-9E7B-D34D0393B723}"/>
              </a:ext>
            </a:extLst>
          </p:cNvPr>
          <p:cNvSpPr txBox="1"/>
          <p:nvPr/>
        </p:nvSpPr>
        <p:spPr>
          <a:xfrm>
            <a:off x="5734879" y="3410758"/>
            <a:ext cx="204746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14/09/23</a:t>
            </a:r>
            <a:endParaRPr lang="es-ES" sz="2800" dirty="0">
              <a:solidFill>
                <a:srgbClr val="002060"/>
              </a:solidFill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E9779519-AD3E-2F99-047A-F5836E4FDF62}"/>
              </a:ext>
            </a:extLst>
          </p:cNvPr>
          <p:cNvSpPr txBox="1"/>
          <p:nvPr/>
        </p:nvSpPr>
        <p:spPr>
          <a:xfrm>
            <a:off x="1342417" y="4112783"/>
            <a:ext cx="9971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u="sng" dirty="0"/>
              <a:t>Maria M., </a:t>
            </a:r>
            <a:r>
              <a:rPr lang="es-ES" b="1" dirty="0"/>
              <a:t>Maja Z., </a:t>
            </a:r>
            <a:r>
              <a:rPr lang="es-ES" b="1" dirty="0" err="1"/>
              <a:t>Marko</a:t>
            </a:r>
            <a:r>
              <a:rPr lang="es-ES" b="1" dirty="0"/>
              <a:t> P., </a:t>
            </a:r>
            <a:r>
              <a:rPr lang="es-ES" b="1" dirty="0" err="1"/>
              <a:t>Ziva</a:t>
            </a:r>
            <a:r>
              <a:rPr lang="es-ES" b="1" dirty="0"/>
              <a:t> R.,  </a:t>
            </a:r>
            <a:r>
              <a:rPr lang="es-ES" b="1" dirty="0" err="1"/>
              <a:t>Carissa</a:t>
            </a:r>
            <a:r>
              <a:rPr lang="es-ES" b="1" dirty="0"/>
              <a:t> R., Paloma S., Julia F., Kristina G., Victoria P. and </a:t>
            </a:r>
            <a:r>
              <a:rPr lang="es-ES" b="1" dirty="0" err="1"/>
              <a:t>Victor</a:t>
            </a:r>
            <a:r>
              <a:rPr lang="es-ES" b="1" dirty="0"/>
              <a:t> F.</a:t>
            </a:r>
            <a:endParaRPr lang="en-GB" b="1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>
            <a:extLst>
              <a:ext uri="{FF2B5EF4-FFF2-40B4-BE49-F238E27FC236}">
                <a16:creationId xmlns:a16="http://schemas.microsoft.com/office/drawing/2014/main" id="{7C6F91A4-BCD1-BD3A-1D41-1A9197AED478}"/>
              </a:ext>
            </a:extLst>
          </p:cNvPr>
          <p:cNvSpPr txBox="1"/>
          <p:nvPr/>
        </p:nvSpPr>
        <p:spPr>
          <a:xfrm>
            <a:off x="1584285" y="185747"/>
            <a:ext cx="102250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>
                <a:solidFill>
                  <a:srgbClr val="002060"/>
                </a:solidFill>
              </a:rPr>
              <a:t>C</a:t>
            </a:r>
            <a:r>
              <a:rPr lang="en-GB" sz="2400" b="1" dirty="0">
                <a:solidFill>
                  <a:srgbClr val="002060"/>
                </a:solidFill>
              </a:rPr>
              <a:t>HAPTER 3: MIR PERCEPTION AGAINST </a:t>
            </a:r>
            <a:r>
              <a:rPr lang="en-GB" sz="2400" b="1" i="1" dirty="0">
                <a:solidFill>
                  <a:srgbClr val="002060"/>
                </a:solidFill>
              </a:rPr>
              <a:t>BOTRYTIS</a:t>
            </a:r>
            <a:r>
              <a:rPr lang="en-GB" sz="2400" b="1" dirty="0">
                <a:solidFill>
                  <a:srgbClr val="002060"/>
                </a:solidFill>
              </a:rPr>
              <a:t> IS MEDIATED BY SYTEMIN</a:t>
            </a:r>
            <a:endParaRPr lang="es-ES" sz="2400" b="1" dirty="0">
              <a:solidFill>
                <a:srgbClr val="002060"/>
              </a:solidFill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2672F2D7-E7E6-01D9-DFB8-8B2A816369FC}"/>
              </a:ext>
            </a:extLst>
          </p:cNvPr>
          <p:cNvSpPr txBox="1"/>
          <p:nvPr/>
        </p:nvSpPr>
        <p:spPr>
          <a:xfrm>
            <a:off x="167303" y="262692"/>
            <a:ext cx="1625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u="sng" dirty="0" err="1">
                <a:solidFill>
                  <a:schemeClr val="accent5">
                    <a:lumMod val="75000"/>
                  </a:schemeClr>
                </a:solidFill>
              </a:rPr>
              <a:t>Maria’s</a:t>
            </a:r>
            <a:r>
              <a:rPr lang="es-ES" b="1" u="sng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s-ES" b="1" u="sng" dirty="0" err="1">
                <a:solidFill>
                  <a:schemeClr val="accent5">
                    <a:lumMod val="75000"/>
                  </a:schemeClr>
                </a:solidFill>
              </a:rPr>
              <a:t>thesis</a:t>
            </a:r>
            <a:endParaRPr lang="en-GB" b="1" u="sng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CF8450E5-B4AF-0F40-943A-C6A4D2E37816}"/>
              </a:ext>
            </a:extLst>
          </p:cNvPr>
          <p:cNvSpPr txBox="1"/>
          <p:nvPr/>
        </p:nvSpPr>
        <p:spPr>
          <a:xfrm>
            <a:off x="5658620" y="570469"/>
            <a:ext cx="2123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800" b="1" u="sng" dirty="0" err="1">
                <a:solidFill>
                  <a:schemeClr val="accent5">
                    <a:lumMod val="75000"/>
                  </a:schemeClr>
                </a:solidFill>
              </a:rPr>
              <a:t>Almost</a:t>
            </a:r>
            <a:r>
              <a:rPr lang="es-ES" sz="1800" b="1" u="sng" dirty="0">
                <a:solidFill>
                  <a:schemeClr val="accent5">
                    <a:lumMod val="75000"/>
                  </a:schemeClr>
                </a:solidFill>
              </a:rPr>
              <a:t> complete</a:t>
            </a:r>
            <a:endParaRPr lang="en-GB" sz="1800" b="1" u="sng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47DC87F4-FFD5-7D2D-0BEA-1A2949841D02}"/>
              </a:ext>
            </a:extLst>
          </p:cNvPr>
          <p:cNvSpPr txBox="1"/>
          <p:nvPr/>
        </p:nvSpPr>
        <p:spPr>
          <a:xfrm>
            <a:off x="1584285" y="990351"/>
            <a:ext cx="9361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>
                <a:solidFill>
                  <a:srgbClr val="002060"/>
                </a:solidFill>
              </a:rPr>
              <a:t>C</a:t>
            </a:r>
            <a:r>
              <a:rPr lang="en-GB" sz="2400" b="1" dirty="0">
                <a:solidFill>
                  <a:srgbClr val="002060"/>
                </a:solidFill>
              </a:rPr>
              <a:t>HAPTER 4: OMICS INTEGRATION </a:t>
            </a:r>
            <a:endParaRPr lang="es-ES" sz="2400" b="1" dirty="0">
              <a:solidFill>
                <a:srgbClr val="002060"/>
              </a:solidFill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B7201DD5-BA7A-D974-7EBA-B7CDAFCE5ABA}"/>
              </a:ext>
            </a:extLst>
          </p:cNvPr>
          <p:cNvSpPr txBox="1"/>
          <p:nvPr/>
        </p:nvSpPr>
        <p:spPr>
          <a:xfrm>
            <a:off x="6096000" y="1382812"/>
            <a:ext cx="2123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800" b="1" u="sng" dirty="0" err="1">
                <a:solidFill>
                  <a:srgbClr val="FF0000"/>
                </a:solidFill>
              </a:rPr>
              <a:t>On</a:t>
            </a:r>
            <a:r>
              <a:rPr lang="es-ES" sz="1800" b="1" u="sng" dirty="0">
                <a:solidFill>
                  <a:srgbClr val="FF0000"/>
                </a:solidFill>
              </a:rPr>
              <a:t> </a:t>
            </a:r>
            <a:r>
              <a:rPr lang="es-ES" sz="1800" b="1" u="sng" dirty="0" err="1">
                <a:solidFill>
                  <a:srgbClr val="FF0000"/>
                </a:solidFill>
              </a:rPr>
              <a:t>going</a:t>
            </a:r>
            <a:endParaRPr lang="en-GB" sz="1800" b="1" u="sng" dirty="0">
              <a:solidFill>
                <a:srgbClr val="FF0000"/>
              </a:solidFill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594D9997-92EC-ECB6-6C4B-D5DF17BA3A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876" y="1567478"/>
            <a:ext cx="1946694" cy="3406715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441B8F10-4120-F3DA-93B8-E45F2A885E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4754" y="1675215"/>
            <a:ext cx="1946694" cy="3298978"/>
          </a:xfrm>
          <a:prstGeom prst="rect">
            <a:avLst/>
          </a:prstGeom>
        </p:spPr>
      </p:pic>
      <p:graphicFrame>
        <p:nvGraphicFramePr>
          <p:cNvPr id="9" name="Google Shape;170;p2">
            <a:extLst>
              <a:ext uri="{FF2B5EF4-FFF2-40B4-BE49-F238E27FC236}">
                <a16:creationId xmlns:a16="http://schemas.microsoft.com/office/drawing/2014/main" id="{D39FDAE3-1A31-DDCE-F6F7-C31DF4AC92B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2208904"/>
              </p:ext>
            </p:extLst>
          </p:nvPr>
        </p:nvGraphicFramePr>
        <p:xfrm>
          <a:off x="7157720" y="1898971"/>
          <a:ext cx="4568401" cy="40309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0" name="Google Shape;174;p2">
            <a:extLst>
              <a:ext uri="{FF2B5EF4-FFF2-40B4-BE49-F238E27FC236}">
                <a16:creationId xmlns:a16="http://schemas.microsoft.com/office/drawing/2014/main" id="{8295D344-6EA4-D448-3C58-71D18B0239A5}"/>
              </a:ext>
            </a:extLst>
          </p:cNvPr>
          <p:cNvSpPr txBox="1"/>
          <p:nvPr/>
        </p:nvSpPr>
        <p:spPr>
          <a:xfrm>
            <a:off x="2127297" y="6076789"/>
            <a:ext cx="9222133" cy="468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b="1" dirty="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AM </a:t>
            </a:r>
            <a:r>
              <a:rPr lang="es-ES" sz="2400" b="1" dirty="0" err="1">
                <a:solidFill>
                  <a:srgbClr val="002060"/>
                </a:solidFill>
              </a:rPr>
              <a:t>plants</a:t>
            </a:r>
            <a:r>
              <a:rPr lang="es-ES" sz="2400" b="1" dirty="0">
                <a:solidFill>
                  <a:srgbClr val="002060"/>
                </a:solidFill>
              </a:rPr>
              <a:t> </a:t>
            </a:r>
            <a:r>
              <a:rPr lang="es-ES" sz="2400" b="1" dirty="0" err="1">
                <a:solidFill>
                  <a:srgbClr val="002060"/>
                </a:solidFill>
              </a:rPr>
              <a:t>display</a:t>
            </a:r>
            <a:r>
              <a:rPr lang="es-ES" sz="2400" b="1" dirty="0">
                <a:solidFill>
                  <a:srgbClr val="002060"/>
                </a:solidFill>
              </a:rPr>
              <a:t> </a:t>
            </a:r>
            <a:r>
              <a:rPr lang="es-ES" sz="2400" b="1" dirty="0" err="1">
                <a:solidFill>
                  <a:srgbClr val="002060"/>
                </a:solidFill>
              </a:rPr>
              <a:t>lower</a:t>
            </a:r>
            <a:r>
              <a:rPr lang="es-ES" sz="2400" b="1" dirty="0">
                <a:solidFill>
                  <a:srgbClr val="002060"/>
                </a:solidFill>
              </a:rPr>
              <a:t> </a:t>
            </a:r>
            <a:r>
              <a:rPr lang="es-ES" sz="2400" b="1" dirty="0" err="1">
                <a:solidFill>
                  <a:srgbClr val="002060"/>
                </a:solidFill>
              </a:rPr>
              <a:t>fungal</a:t>
            </a:r>
            <a:r>
              <a:rPr lang="es-ES" sz="2400" b="1" dirty="0">
                <a:solidFill>
                  <a:srgbClr val="002060"/>
                </a:solidFill>
              </a:rPr>
              <a:t> </a:t>
            </a:r>
            <a:r>
              <a:rPr lang="es-ES" sz="2400" b="1" dirty="0" err="1">
                <a:solidFill>
                  <a:srgbClr val="002060"/>
                </a:solidFill>
              </a:rPr>
              <a:t>biomass</a:t>
            </a:r>
            <a:r>
              <a:rPr lang="es-ES" sz="2400" b="1" dirty="0">
                <a:solidFill>
                  <a:srgbClr val="002060"/>
                </a:solidFill>
              </a:rPr>
              <a:t> and </a:t>
            </a:r>
            <a:r>
              <a:rPr lang="es-ES" sz="2400" b="1" dirty="0" err="1">
                <a:solidFill>
                  <a:srgbClr val="002060"/>
                </a:solidFill>
              </a:rPr>
              <a:t>cell</a:t>
            </a:r>
            <a:r>
              <a:rPr lang="es-ES" sz="2400" b="1" dirty="0">
                <a:solidFill>
                  <a:srgbClr val="002060"/>
                </a:solidFill>
              </a:rPr>
              <a:t> </a:t>
            </a:r>
            <a:r>
              <a:rPr lang="es-ES" sz="2400" b="1" dirty="0" err="1">
                <a:solidFill>
                  <a:srgbClr val="002060"/>
                </a:solidFill>
              </a:rPr>
              <a:t>death</a:t>
            </a:r>
            <a:endParaRPr sz="2400" b="1" dirty="0">
              <a:solidFill>
                <a:srgbClr val="002060"/>
              </a:solidFill>
            </a:endParaRPr>
          </a:p>
        </p:txBody>
      </p:sp>
      <p:sp>
        <p:nvSpPr>
          <p:cNvPr id="12" name="Google Shape;171;p2">
            <a:extLst>
              <a:ext uri="{FF2B5EF4-FFF2-40B4-BE49-F238E27FC236}">
                <a16:creationId xmlns:a16="http://schemas.microsoft.com/office/drawing/2014/main" id="{C2ECEED5-9419-104C-139F-7A31470B30B5}"/>
              </a:ext>
            </a:extLst>
          </p:cNvPr>
          <p:cNvSpPr txBox="1"/>
          <p:nvPr/>
        </p:nvSpPr>
        <p:spPr>
          <a:xfrm>
            <a:off x="10522268" y="2844225"/>
            <a:ext cx="508000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889736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n 16">
            <a:extLst>
              <a:ext uri="{FF2B5EF4-FFF2-40B4-BE49-F238E27FC236}">
                <a16:creationId xmlns:a16="http://schemas.microsoft.com/office/drawing/2014/main" id="{F931ED64-B815-6D21-3F22-8D84FE51A1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4285" y="1952047"/>
            <a:ext cx="6229350" cy="4333875"/>
          </a:xfrm>
          <a:prstGeom prst="rect">
            <a:avLst/>
          </a:prstGeom>
        </p:spPr>
      </p:pic>
      <p:cxnSp>
        <p:nvCxnSpPr>
          <p:cNvPr id="3" name="Conector recto de flecha 2">
            <a:extLst>
              <a:ext uri="{FF2B5EF4-FFF2-40B4-BE49-F238E27FC236}">
                <a16:creationId xmlns:a16="http://schemas.microsoft.com/office/drawing/2014/main" id="{21C845F6-5AD1-A25C-7B12-A9ED51B34F48}"/>
              </a:ext>
            </a:extLst>
          </p:cNvPr>
          <p:cNvCxnSpPr>
            <a:cxnSpLocks/>
          </p:cNvCxnSpPr>
          <p:nvPr/>
        </p:nvCxnSpPr>
        <p:spPr>
          <a:xfrm>
            <a:off x="6952275" y="5599889"/>
            <a:ext cx="1923241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uadroTexto 6">
            <a:extLst>
              <a:ext uri="{FF2B5EF4-FFF2-40B4-BE49-F238E27FC236}">
                <a16:creationId xmlns:a16="http://schemas.microsoft.com/office/drawing/2014/main" id="{45125C98-B8DD-12A9-B5C9-41A09452F479}"/>
              </a:ext>
            </a:extLst>
          </p:cNvPr>
          <p:cNvSpPr txBox="1"/>
          <p:nvPr/>
        </p:nvSpPr>
        <p:spPr>
          <a:xfrm>
            <a:off x="8810454" y="5315193"/>
            <a:ext cx="30679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>
                <a:solidFill>
                  <a:srgbClr val="FF0000"/>
                </a:solidFill>
              </a:rPr>
              <a:t>MIR </a:t>
            </a:r>
            <a:r>
              <a:rPr lang="es-ES" sz="2400" b="1" dirty="0" err="1">
                <a:solidFill>
                  <a:srgbClr val="FF0000"/>
                </a:solidFill>
              </a:rPr>
              <a:t>is</a:t>
            </a:r>
            <a:r>
              <a:rPr lang="es-ES" sz="2400" b="1" dirty="0">
                <a:solidFill>
                  <a:srgbClr val="FF0000"/>
                </a:solidFill>
              </a:rPr>
              <a:t> </a:t>
            </a:r>
            <a:r>
              <a:rPr lang="es-ES" sz="2400" b="1" dirty="0" err="1">
                <a:solidFill>
                  <a:srgbClr val="FF0000"/>
                </a:solidFill>
              </a:rPr>
              <a:t>also</a:t>
            </a:r>
            <a:r>
              <a:rPr lang="es-ES" sz="2400" b="1" dirty="0">
                <a:solidFill>
                  <a:srgbClr val="FF0000"/>
                </a:solidFill>
              </a:rPr>
              <a:t> JA-</a:t>
            </a:r>
            <a:r>
              <a:rPr lang="es-ES" sz="2400" b="1" dirty="0" err="1">
                <a:solidFill>
                  <a:srgbClr val="FF0000"/>
                </a:solidFill>
              </a:rPr>
              <a:t>dependent</a:t>
            </a:r>
            <a:endParaRPr lang="en-GB" sz="2400" b="1" dirty="0">
              <a:solidFill>
                <a:srgbClr val="FF0000"/>
              </a:solidFill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58F54E05-5550-7435-7720-FDF46C5DEF69}"/>
              </a:ext>
            </a:extLst>
          </p:cNvPr>
          <p:cNvSpPr txBox="1"/>
          <p:nvPr/>
        </p:nvSpPr>
        <p:spPr>
          <a:xfrm>
            <a:off x="9687165" y="855941"/>
            <a:ext cx="244064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 err="1">
                <a:solidFill>
                  <a:schemeClr val="tx1"/>
                </a:solidFill>
              </a:rPr>
              <a:t>Necrotrophs</a:t>
            </a:r>
            <a:endParaRPr lang="es-ES" sz="2000" b="1" dirty="0">
              <a:solidFill>
                <a:schemeClr val="tx1"/>
              </a:solidFill>
            </a:endParaRPr>
          </a:p>
          <a:p>
            <a:r>
              <a:rPr lang="es-ES" sz="2000" b="1" dirty="0" err="1">
                <a:solidFill>
                  <a:schemeClr val="tx1"/>
                </a:solidFill>
              </a:rPr>
              <a:t>Chewing</a:t>
            </a:r>
            <a:r>
              <a:rPr lang="es-ES" sz="2000" b="1" dirty="0">
                <a:solidFill>
                  <a:schemeClr val="tx1"/>
                </a:solidFill>
              </a:rPr>
              <a:t> </a:t>
            </a:r>
            <a:r>
              <a:rPr lang="es-ES" sz="2000" b="1" dirty="0" err="1">
                <a:solidFill>
                  <a:schemeClr val="tx1"/>
                </a:solidFill>
              </a:rPr>
              <a:t>insects</a:t>
            </a:r>
            <a:endParaRPr lang="es-ES" sz="2000" b="1" dirty="0">
              <a:solidFill>
                <a:schemeClr val="tx1"/>
              </a:solidFill>
            </a:endParaRPr>
          </a:p>
          <a:p>
            <a:r>
              <a:rPr lang="es-ES" sz="2000" b="1" dirty="0" err="1">
                <a:solidFill>
                  <a:schemeClr val="tx1"/>
                </a:solidFill>
              </a:rPr>
              <a:t>Wounding</a:t>
            </a:r>
            <a:endParaRPr lang="es-ES" sz="2000" b="1" dirty="0">
              <a:solidFill>
                <a:schemeClr val="tx1"/>
              </a:solidFill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645E0331-6B33-D475-9D20-DF96AA937C7F}"/>
              </a:ext>
            </a:extLst>
          </p:cNvPr>
          <p:cNvSpPr txBox="1"/>
          <p:nvPr/>
        </p:nvSpPr>
        <p:spPr>
          <a:xfrm>
            <a:off x="3380814" y="1099674"/>
            <a:ext cx="49724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 err="1">
                <a:solidFill>
                  <a:schemeClr val="tx1"/>
                </a:solidFill>
              </a:rPr>
              <a:t>Systemin</a:t>
            </a:r>
            <a:r>
              <a:rPr lang="es-ES" sz="2000" b="1" dirty="0"/>
              <a:t>: DAMP </a:t>
            </a:r>
            <a:r>
              <a:rPr lang="es-ES" sz="2000" b="1" dirty="0" err="1"/>
              <a:t>from</a:t>
            </a:r>
            <a:r>
              <a:rPr lang="es-ES" sz="2000" b="1" dirty="0"/>
              <a:t> </a:t>
            </a:r>
            <a:r>
              <a:rPr lang="es-ES" sz="2000" b="1" dirty="0" err="1"/>
              <a:t>Solanaceae</a:t>
            </a:r>
            <a:r>
              <a:rPr lang="es-ES" sz="2000" b="1" dirty="0"/>
              <a:t> </a:t>
            </a:r>
            <a:r>
              <a:rPr lang="es-ES" sz="2000" b="1" dirty="0" err="1"/>
              <a:t>family</a:t>
            </a:r>
            <a:endParaRPr lang="es-ES" sz="2000" b="1" dirty="0">
              <a:solidFill>
                <a:schemeClr val="tx1"/>
              </a:solidFill>
            </a:endParaRPr>
          </a:p>
        </p:txBody>
      </p:sp>
      <p:pic>
        <p:nvPicPr>
          <p:cNvPr id="4" name="Gráfico 3" descr="Espada contorno">
            <a:extLst>
              <a:ext uri="{FF2B5EF4-FFF2-40B4-BE49-F238E27FC236}">
                <a16:creationId xmlns:a16="http://schemas.microsoft.com/office/drawing/2014/main" id="{220EBB6A-EDF8-5E79-BADC-4A4F2D5E9A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53254" y="932108"/>
            <a:ext cx="914400" cy="914400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E3AAC87D-AF50-2868-B9DB-ECCD5426C37B}"/>
              </a:ext>
            </a:extLst>
          </p:cNvPr>
          <p:cNvSpPr txBox="1"/>
          <p:nvPr/>
        </p:nvSpPr>
        <p:spPr>
          <a:xfrm>
            <a:off x="1584285" y="185747"/>
            <a:ext cx="102250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>
                <a:solidFill>
                  <a:srgbClr val="002060"/>
                </a:solidFill>
              </a:rPr>
              <a:t>C</a:t>
            </a:r>
            <a:r>
              <a:rPr lang="en-GB" sz="2400" b="1" dirty="0">
                <a:solidFill>
                  <a:srgbClr val="002060"/>
                </a:solidFill>
              </a:rPr>
              <a:t>HAPTER 3: MIR PERCEPTION AGAINST </a:t>
            </a:r>
            <a:r>
              <a:rPr lang="en-GB" sz="2400" b="1" i="1" dirty="0">
                <a:solidFill>
                  <a:srgbClr val="002060"/>
                </a:solidFill>
              </a:rPr>
              <a:t>BOTRYTIS</a:t>
            </a:r>
            <a:r>
              <a:rPr lang="en-GB" sz="2400" b="1" dirty="0">
                <a:solidFill>
                  <a:srgbClr val="002060"/>
                </a:solidFill>
              </a:rPr>
              <a:t> IS MEDIATED BY SYTEMIN</a:t>
            </a:r>
            <a:endParaRPr lang="es-ES" sz="24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15529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3769031A-18FC-3FFC-5EA5-554993054D55}"/>
              </a:ext>
            </a:extLst>
          </p:cNvPr>
          <p:cNvSpPr txBox="1"/>
          <p:nvPr/>
        </p:nvSpPr>
        <p:spPr>
          <a:xfrm>
            <a:off x="782320" y="1741031"/>
            <a:ext cx="1156208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b="1" dirty="0"/>
              <a:t>Mycorrhizal plants displayed higher basal levels of systemin compared to control plants. </a:t>
            </a:r>
          </a:p>
          <a:p>
            <a:endParaRPr lang="en-GB" sz="2400" b="1" dirty="0"/>
          </a:p>
          <a:p>
            <a:r>
              <a:rPr lang="en-GB" sz="2400" b="1" dirty="0"/>
              <a:t>A priming profile in SYR1 (systemin receptor) and PORK1 (SYR1 co-receptor) gene expression is observed. </a:t>
            </a:r>
          </a:p>
          <a:p>
            <a:endParaRPr lang="en-GB" sz="2400" b="1" dirty="0"/>
          </a:p>
          <a:p>
            <a:r>
              <a:rPr lang="en-GB" sz="2400" b="1" dirty="0"/>
              <a:t>SYR1-silenced (VIGS) mycorrhizal plants displayed higher disease symptoms, indicating that </a:t>
            </a:r>
            <a:r>
              <a:rPr lang="en-GB" sz="2400" b="1" u="sng" dirty="0">
                <a:solidFill>
                  <a:srgbClr val="FF0000"/>
                </a:solidFill>
              </a:rPr>
              <a:t>MIR is mediated by systemin</a:t>
            </a:r>
            <a:r>
              <a:rPr lang="en-GB" sz="2400" b="1" dirty="0"/>
              <a:t>.</a:t>
            </a:r>
          </a:p>
          <a:p>
            <a:endParaRPr lang="en-GB" sz="2400" b="1" dirty="0"/>
          </a:p>
          <a:p>
            <a:r>
              <a:rPr lang="en-GB" sz="2400" b="1" dirty="0"/>
              <a:t>A faster activation of MAPKs (VIGS) cascade is essential for MIR.</a:t>
            </a:r>
          </a:p>
          <a:p>
            <a:endParaRPr lang="en-GB" sz="2400" b="1" dirty="0"/>
          </a:p>
          <a:p>
            <a:r>
              <a:rPr lang="en-GB" sz="2400" b="1" dirty="0"/>
              <a:t>Priming of JA-</a:t>
            </a:r>
            <a:r>
              <a:rPr lang="en-GB" sz="2400" b="1" dirty="0" err="1"/>
              <a:t>ile</a:t>
            </a:r>
            <a:r>
              <a:rPr lang="en-GB" sz="2400" b="1" dirty="0"/>
              <a:t>.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E8AB2A9B-7F01-4F0C-87C9-326149867477}"/>
              </a:ext>
            </a:extLst>
          </p:cNvPr>
          <p:cNvSpPr txBox="1"/>
          <p:nvPr/>
        </p:nvSpPr>
        <p:spPr>
          <a:xfrm>
            <a:off x="1107630" y="495979"/>
            <a:ext cx="102250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>
                <a:solidFill>
                  <a:srgbClr val="002060"/>
                </a:solidFill>
              </a:rPr>
              <a:t>C</a:t>
            </a:r>
            <a:r>
              <a:rPr lang="en-GB" sz="2400" b="1" dirty="0">
                <a:solidFill>
                  <a:srgbClr val="002060"/>
                </a:solidFill>
              </a:rPr>
              <a:t>HAPTER 3: MIR PERCEPTION AGAINST </a:t>
            </a:r>
            <a:r>
              <a:rPr lang="en-GB" sz="2400" b="1" i="1" dirty="0">
                <a:solidFill>
                  <a:srgbClr val="002060"/>
                </a:solidFill>
              </a:rPr>
              <a:t>BOTRYTIS</a:t>
            </a:r>
            <a:r>
              <a:rPr lang="en-GB" sz="2400" b="1" dirty="0">
                <a:solidFill>
                  <a:srgbClr val="002060"/>
                </a:solidFill>
              </a:rPr>
              <a:t> IS MEDIATED BY SYTEMIN</a:t>
            </a:r>
            <a:endParaRPr lang="es-ES" sz="2400" b="1" dirty="0">
              <a:solidFill>
                <a:srgbClr val="002060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14DDC35F-4CB2-FC14-E2C7-2C9C1A21D043}"/>
              </a:ext>
            </a:extLst>
          </p:cNvPr>
          <p:cNvSpPr txBox="1"/>
          <p:nvPr/>
        </p:nvSpPr>
        <p:spPr>
          <a:xfrm>
            <a:off x="1076527" y="2283489"/>
            <a:ext cx="1024322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                                                      AIM OF THIS STUDY</a:t>
            </a:r>
          </a:p>
          <a:p>
            <a:endParaRPr lang="es-ES" sz="2400" b="1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s-ES" sz="2400" b="1" dirty="0" err="1">
                <a:solidFill>
                  <a:srgbClr val="002060"/>
                </a:solidFill>
              </a:rPr>
              <a:t>Find</a:t>
            </a:r>
            <a:r>
              <a:rPr lang="es-ES" sz="2400" b="1" dirty="0">
                <a:solidFill>
                  <a:srgbClr val="002060"/>
                </a:solidFill>
              </a:rPr>
              <a:t> </a:t>
            </a:r>
            <a:r>
              <a:rPr lang="es-ES" sz="2400" b="1" dirty="0" err="1">
                <a:solidFill>
                  <a:srgbClr val="002060"/>
                </a:solidFill>
              </a:rPr>
              <a:t>connections</a:t>
            </a:r>
            <a:r>
              <a:rPr lang="es-ES" sz="2400" b="1" dirty="0">
                <a:solidFill>
                  <a:srgbClr val="002060"/>
                </a:solidFill>
              </a:rPr>
              <a:t> </a:t>
            </a:r>
            <a:r>
              <a:rPr lang="es-ES" sz="2400" b="1" dirty="0" err="1">
                <a:solidFill>
                  <a:srgbClr val="002060"/>
                </a:solidFill>
              </a:rPr>
              <a:t>between</a:t>
            </a:r>
            <a:r>
              <a:rPr lang="es-ES" sz="2400" b="1" dirty="0">
                <a:solidFill>
                  <a:srgbClr val="002060"/>
                </a:solidFill>
              </a:rPr>
              <a:t> </a:t>
            </a:r>
            <a:r>
              <a:rPr lang="es-ES" sz="2400" b="1" dirty="0" err="1">
                <a:solidFill>
                  <a:srgbClr val="002060"/>
                </a:solidFill>
              </a:rPr>
              <a:t>different</a:t>
            </a:r>
            <a:r>
              <a:rPr lang="es-ES" sz="2400" b="1" dirty="0">
                <a:solidFill>
                  <a:srgbClr val="002060"/>
                </a:solidFill>
              </a:rPr>
              <a:t> </a:t>
            </a:r>
            <a:r>
              <a:rPr lang="es-ES" sz="2400" b="1" dirty="0" err="1">
                <a:solidFill>
                  <a:srgbClr val="002060"/>
                </a:solidFill>
              </a:rPr>
              <a:t>omic</a:t>
            </a:r>
            <a:r>
              <a:rPr lang="es-ES" sz="2400" b="1" dirty="0">
                <a:solidFill>
                  <a:srgbClr val="002060"/>
                </a:solidFill>
              </a:rPr>
              <a:t> </a:t>
            </a:r>
            <a:r>
              <a:rPr lang="es-ES" sz="2400" b="1" dirty="0" err="1">
                <a:solidFill>
                  <a:srgbClr val="002060"/>
                </a:solidFill>
              </a:rPr>
              <a:t>levels</a:t>
            </a:r>
            <a:r>
              <a:rPr lang="es-ES" sz="2400" b="1" dirty="0">
                <a:solidFill>
                  <a:srgbClr val="002060"/>
                </a:solidFill>
              </a:rPr>
              <a:t> </a:t>
            </a:r>
            <a:r>
              <a:rPr lang="es-ES" sz="2400" b="1" dirty="0" err="1">
                <a:solidFill>
                  <a:srgbClr val="002060"/>
                </a:solidFill>
              </a:rPr>
              <a:t>to</a:t>
            </a:r>
            <a:r>
              <a:rPr lang="es-ES" sz="2400" b="1" dirty="0">
                <a:solidFill>
                  <a:srgbClr val="002060"/>
                </a:solidFill>
              </a:rPr>
              <a:t> </a:t>
            </a:r>
            <a:r>
              <a:rPr lang="es-ES" sz="2400" b="1" dirty="0" err="1">
                <a:solidFill>
                  <a:srgbClr val="002060"/>
                </a:solidFill>
              </a:rPr>
              <a:t>understand</a:t>
            </a:r>
            <a:r>
              <a:rPr lang="es-ES" sz="2400" b="1" dirty="0">
                <a:solidFill>
                  <a:srgbClr val="002060"/>
                </a:solidFill>
              </a:rPr>
              <a:t> and </a:t>
            </a:r>
            <a:r>
              <a:rPr lang="es-ES" sz="2400" b="1" dirty="0" err="1">
                <a:solidFill>
                  <a:srgbClr val="002060"/>
                </a:solidFill>
              </a:rPr>
              <a:t>explain</a:t>
            </a:r>
            <a:r>
              <a:rPr lang="es-ES" sz="2400" b="1" dirty="0">
                <a:solidFill>
                  <a:srgbClr val="002060"/>
                </a:solidFill>
              </a:rPr>
              <a:t> </a:t>
            </a:r>
            <a:r>
              <a:rPr lang="es-ES" sz="2400" b="1" dirty="0" err="1">
                <a:solidFill>
                  <a:srgbClr val="002060"/>
                </a:solidFill>
              </a:rPr>
              <a:t>why</a:t>
            </a:r>
            <a:r>
              <a:rPr lang="es-ES" sz="2400" b="1" dirty="0">
                <a:solidFill>
                  <a:srgbClr val="002060"/>
                </a:solidFill>
              </a:rPr>
              <a:t> </a:t>
            </a:r>
            <a:r>
              <a:rPr lang="es-ES" sz="2400" b="1" dirty="0" err="1">
                <a:solidFill>
                  <a:srgbClr val="002060"/>
                </a:solidFill>
              </a:rPr>
              <a:t>mycorrizhal</a:t>
            </a:r>
            <a:r>
              <a:rPr lang="es-ES" sz="2400" b="1" dirty="0">
                <a:solidFill>
                  <a:srgbClr val="002060"/>
                </a:solidFill>
              </a:rPr>
              <a:t> </a:t>
            </a:r>
            <a:r>
              <a:rPr lang="es-ES" sz="2400" b="1" dirty="0" err="1">
                <a:solidFill>
                  <a:srgbClr val="002060"/>
                </a:solidFill>
              </a:rPr>
              <a:t>plants</a:t>
            </a:r>
            <a:r>
              <a:rPr lang="es-ES" sz="2400" b="1" dirty="0">
                <a:solidFill>
                  <a:srgbClr val="002060"/>
                </a:solidFill>
              </a:rPr>
              <a:t> are more </a:t>
            </a:r>
            <a:r>
              <a:rPr lang="es-ES" sz="2400" b="1" dirty="0" err="1">
                <a:solidFill>
                  <a:srgbClr val="002060"/>
                </a:solidFill>
              </a:rPr>
              <a:t>resistant</a:t>
            </a:r>
            <a:r>
              <a:rPr lang="es-ES" sz="2400" b="1" dirty="0">
                <a:solidFill>
                  <a:srgbClr val="002060"/>
                </a:solidFill>
              </a:rPr>
              <a:t> </a:t>
            </a:r>
            <a:r>
              <a:rPr lang="es-ES" sz="2400" b="1" dirty="0" err="1">
                <a:solidFill>
                  <a:srgbClr val="002060"/>
                </a:solidFill>
              </a:rPr>
              <a:t>to</a:t>
            </a:r>
            <a:r>
              <a:rPr lang="es-ES" sz="2400" b="1" dirty="0">
                <a:solidFill>
                  <a:srgbClr val="002060"/>
                </a:solidFill>
              </a:rPr>
              <a:t> </a:t>
            </a:r>
            <a:r>
              <a:rPr lang="es-ES" sz="2400" b="1" i="1" dirty="0" err="1">
                <a:solidFill>
                  <a:srgbClr val="002060"/>
                </a:solidFill>
              </a:rPr>
              <a:t>Botrytis</a:t>
            </a:r>
            <a:r>
              <a:rPr lang="es-ES" sz="2400" b="1" i="1" dirty="0">
                <a:solidFill>
                  <a:srgbClr val="002060"/>
                </a:solidFill>
              </a:rPr>
              <a:t> </a:t>
            </a:r>
            <a:r>
              <a:rPr lang="es-ES" sz="2400" b="1" i="1" dirty="0" err="1">
                <a:solidFill>
                  <a:srgbClr val="002060"/>
                </a:solidFill>
              </a:rPr>
              <a:t>cinerea</a:t>
            </a:r>
            <a:r>
              <a:rPr lang="es-ES" sz="2400" b="1" i="1" dirty="0">
                <a:solidFill>
                  <a:srgbClr val="002060"/>
                </a:solidFill>
              </a:rPr>
              <a:t> </a:t>
            </a:r>
            <a:r>
              <a:rPr lang="es-ES" sz="2400" b="1" dirty="0" err="1">
                <a:solidFill>
                  <a:srgbClr val="002060"/>
                </a:solidFill>
              </a:rPr>
              <a:t>infection</a:t>
            </a:r>
            <a:endParaRPr lang="es-ES" sz="2400" b="1" dirty="0">
              <a:solidFill>
                <a:srgbClr val="002060"/>
              </a:solidFill>
            </a:endParaRPr>
          </a:p>
          <a:p>
            <a:endParaRPr lang="es-ES" sz="2400" b="1" dirty="0">
              <a:solidFill>
                <a:srgbClr val="002060"/>
              </a:solidFill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802DCC89-977F-CBA8-8955-AE7E501F435B}"/>
              </a:ext>
            </a:extLst>
          </p:cNvPr>
          <p:cNvSpPr txBox="1"/>
          <p:nvPr/>
        </p:nvSpPr>
        <p:spPr>
          <a:xfrm>
            <a:off x="1241898" y="1395473"/>
            <a:ext cx="99124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rgbClr val="002060"/>
                </a:solidFill>
              </a:rPr>
              <a:t>CHAPTER 4: MIR MECHANISMS AGAINST B. CINEREA IN TOMATO PLANTS</a:t>
            </a:r>
            <a:endParaRPr lang="en-GB" sz="2400" b="1" dirty="0">
              <a:solidFill>
                <a:srgbClr val="002060"/>
              </a:solidFill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4670D4C9-90F2-A8D5-9897-0C746766702D}"/>
              </a:ext>
            </a:extLst>
          </p:cNvPr>
          <p:cNvSpPr txBox="1"/>
          <p:nvPr/>
        </p:nvSpPr>
        <p:spPr>
          <a:xfrm>
            <a:off x="1241898" y="507458"/>
            <a:ext cx="99124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STAY IN LJUBLJANA</a:t>
            </a:r>
            <a:endParaRPr lang="en-GB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39389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2226B707-74C5-61FB-282F-F4EAC789A0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3252" y="231650"/>
            <a:ext cx="721176" cy="413927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EDAE8308-178F-C53E-E78C-6E05344576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8364" y="231649"/>
            <a:ext cx="721176" cy="413927"/>
          </a:xfrm>
          <a:prstGeom prst="rect">
            <a:avLst/>
          </a:prstGeom>
        </p:spPr>
      </p:pic>
      <p:pic>
        <p:nvPicPr>
          <p:cNvPr id="142" name="Imagen 141">
            <a:extLst>
              <a:ext uri="{FF2B5EF4-FFF2-40B4-BE49-F238E27FC236}">
                <a16:creationId xmlns:a16="http://schemas.microsoft.com/office/drawing/2014/main" id="{3EC4F48A-3DB9-9086-B04B-4A3479AAE0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3505" y="2314868"/>
            <a:ext cx="1896825" cy="2317576"/>
          </a:xfrm>
          <a:prstGeom prst="rect">
            <a:avLst/>
          </a:prstGeom>
        </p:spPr>
      </p:pic>
      <p:sp>
        <p:nvSpPr>
          <p:cNvPr id="143" name="Flecha: a la derecha 142">
            <a:extLst>
              <a:ext uri="{FF2B5EF4-FFF2-40B4-BE49-F238E27FC236}">
                <a16:creationId xmlns:a16="http://schemas.microsoft.com/office/drawing/2014/main" id="{FC781079-589E-EE13-656E-D26A7CD5270E}"/>
              </a:ext>
            </a:extLst>
          </p:cNvPr>
          <p:cNvSpPr/>
          <p:nvPr/>
        </p:nvSpPr>
        <p:spPr>
          <a:xfrm>
            <a:off x="2637692" y="3304548"/>
            <a:ext cx="1594474" cy="40011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48" name="Imagen 147">
            <a:extLst>
              <a:ext uri="{FF2B5EF4-FFF2-40B4-BE49-F238E27FC236}">
                <a16:creationId xmlns:a16="http://schemas.microsoft.com/office/drawing/2014/main" id="{C23E2516-F1F8-3CD9-B340-7FE54CA2A7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8847" y="2295000"/>
            <a:ext cx="1892630" cy="2144982"/>
          </a:xfrm>
          <a:prstGeom prst="rect">
            <a:avLst/>
          </a:prstGeom>
        </p:spPr>
      </p:pic>
      <p:sp>
        <p:nvSpPr>
          <p:cNvPr id="149" name="CuadroTexto 148">
            <a:extLst>
              <a:ext uri="{FF2B5EF4-FFF2-40B4-BE49-F238E27FC236}">
                <a16:creationId xmlns:a16="http://schemas.microsoft.com/office/drawing/2014/main" id="{4E9B45EF-B4EB-73DD-15AB-D9D93472D4DB}"/>
              </a:ext>
            </a:extLst>
          </p:cNvPr>
          <p:cNvSpPr txBox="1"/>
          <p:nvPr/>
        </p:nvSpPr>
        <p:spPr>
          <a:xfrm>
            <a:off x="5863247" y="2140696"/>
            <a:ext cx="424727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 err="1"/>
              <a:t>Functional</a:t>
            </a:r>
            <a:r>
              <a:rPr lang="es-ES" sz="2000" b="1" dirty="0"/>
              <a:t> </a:t>
            </a:r>
            <a:r>
              <a:rPr lang="es-ES" sz="2000" b="1" dirty="0" err="1"/>
              <a:t>symbiosis</a:t>
            </a:r>
            <a:r>
              <a:rPr lang="es-ES" sz="2000" b="1" dirty="0"/>
              <a:t> in 4-5 </a:t>
            </a:r>
            <a:r>
              <a:rPr lang="es-ES" sz="2000" b="1" dirty="0" err="1"/>
              <a:t>weeks</a:t>
            </a:r>
            <a:endParaRPr lang="es-ES" sz="2000" b="1" dirty="0"/>
          </a:p>
          <a:p>
            <a:endParaRPr lang="es-ES" sz="2000" b="1" dirty="0"/>
          </a:p>
          <a:p>
            <a:endParaRPr lang="es-ES" sz="2000" b="1" dirty="0"/>
          </a:p>
          <a:p>
            <a:endParaRPr lang="es-ES" sz="2000" b="1" dirty="0"/>
          </a:p>
          <a:p>
            <a:r>
              <a:rPr lang="es-ES" sz="2000" b="1" dirty="0"/>
              <a:t> </a:t>
            </a:r>
          </a:p>
        </p:txBody>
      </p:sp>
      <p:sp>
        <p:nvSpPr>
          <p:cNvPr id="150" name="Flecha: a la derecha 149">
            <a:extLst>
              <a:ext uri="{FF2B5EF4-FFF2-40B4-BE49-F238E27FC236}">
                <a16:creationId xmlns:a16="http://schemas.microsoft.com/office/drawing/2014/main" id="{A53412EC-E059-0E6F-3722-E1C7CE00D9E5}"/>
              </a:ext>
            </a:extLst>
          </p:cNvPr>
          <p:cNvSpPr/>
          <p:nvPr/>
        </p:nvSpPr>
        <p:spPr>
          <a:xfrm>
            <a:off x="6340330" y="3100647"/>
            <a:ext cx="2695532" cy="40011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56" name="Imagen 155">
            <a:extLst>
              <a:ext uri="{FF2B5EF4-FFF2-40B4-BE49-F238E27FC236}">
                <a16:creationId xmlns:a16="http://schemas.microsoft.com/office/drawing/2014/main" id="{EDCF5642-4426-5FA8-0E45-86A5074F20BE}"/>
              </a:ext>
            </a:extLst>
          </p:cNvPr>
          <p:cNvPicPr>
            <a:picLocks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24" t="713" r="10410" b="15388"/>
          <a:stretch/>
        </p:blipFill>
        <p:spPr>
          <a:xfrm rot="5400000">
            <a:off x="3045331" y="3667054"/>
            <a:ext cx="721170" cy="820126"/>
          </a:xfrm>
          <a:prstGeom prst="ellipse">
            <a:avLst/>
          </a:prstGeom>
          <a:ln w="3175" cap="rnd">
            <a:solidFill>
              <a:srgbClr val="0070C0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59" name="CuadroTexto 158">
            <a:extLst>
              <a:ext uri="{FF2B5EF4-FFF2-40B4-BE49-F238E27FC236}">
                <a16:creationId xmlns:a16="http://schemas.microsoft.com/office/drawing/2014/main" id="{36FC4C8F-D573-42F6-EFC5-C8DADEDD2556}"/>
              </a:ext>
            </a:extLst>
          </p:cNvPr>
          <p:cNvSpPr txBox="1"/>
          <p:nvPr/>
        </p:nvSpPr>
        <p:spPr>
          <a:xfrm>
            <a:off x="723645" y="4180696"/>
            <a:ext cx="21548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/>
              <a:t>10 </a:t>
            </a:r>
            <a:r>
              <a:rPr lang="es-ES" sz="2000" b="1" dirty="0" err="1"/>
              <a:t>days-old</a:t>
            </a:r>
            <a:r>
              <a:rPr lang="es-ES" sz="2000" b="1" dirty="0"/>
              <a:t> </a:t>
            </a:r>
            <a:r>
              <a:rPr lang="es-ES" sz="2000" b="1" dirty="0" err="1"/>
              <a:t>plants</a:t>
            </a:r>
            <a:endParaRPr lang="es-ES" sz="2000" b="1" dirty="0"/>
          </a:p>
        </p:txBody>
      </p:sp>
      <p:sp>
        <p:nvSpPr>
          <p:cNvPr id="160" name="CuadroTexto 159">
            <a:extLst>
              <a:ext uri="{FF2B5EF4-FFF2-40B4-BE49-F238E27FC236}">
                <a16:creationId xmlns:a16="http://schemas.microsoft.com/office/drawing/2014/main" id="{4A27B235-58F6-4E4B-F124-A1F8E04684C6}"/>
              </a:ext>
            </a:extLst>
          </p:cNvPr>
          <p:cNvSpPr txBox="1"/>
          <p:nvPr/>
        </p:nvSpPr>
        <p:spPr>
          <a:xfrm>
            <a:off x="2496922" y="2836410"/>
            <a:ext cx="22960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/>
              <a:t>AMF </a:t>
            </a:r>
            <a:r>
              <a:rPr lang="es-ES" sz="2000" b="1" dirty="0" err="1"/>
              <a:t>inoculation</a:t>
            </a:r>
            <a:endParaRPr lang="es-ES" sz="2000" b="1" dirty="0"/>
          </a:p>
        </p:txBody>
      </p:sp>
      <p:pic>
        <p:nvPicPr>
          <p:cNvPr id="163" name="Imagen 162">
            <a:extLst>
              <a:ext uri="{FF2B5EF4-FFF2-40B4-BE49-F238E27FC236}">
                <a16:creationId xmlns:a16="http://schemas.microsoft.com/office/drawing/2014/main" id="{A80302A6-0F70-939A-6AC2-B8798526FC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74859" y="2580644"/>
            <a:ext cx="1564989" cy="1912133"/>
          </a:xfrm>
          <a:prstGeom prst="rect">
            <a:avLst/>
          </a:prstGeom>
        </p:spPr>
      </p:pic>
      <p:pic>
        <p:nvPicPr>
          <p:cNvPr id="166" name="Imagen 165">
            <a:extLst>
              <a:ext uri="{FF2B5EF4-FFF2-40B4-BE49-F238E27FC236}">
                <a16:creationId xmlns:a16="http://schemas.microsoft.com/office/drawing/2014/main" id="{6E5ECFB5-5C70-4D1A-981E-94B786DD73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30019" y="1669209"/>
            <a:ext cx="1295400" cy="942975"/>
          </a:xfrm>
          <a:prstGeom prst="rect">
            <a:avLst/>
          </a:prstGeom>
        </p:spPr>
      </p:pic>
      <p:sp>
        <p:nvSpPr>
          <p:cNvPr id="167" name="CuadroTexto 166">
            <a:extLst>
              <a:ext uri="{FF2B5EF4-FFF2-40B4-BE49-F238E27FC236}">
                <a16:creationId xmlns:a16="http://schemas.microsoft.com/office/drawing/2014/main" id="{F2D56452-DD5F-79E4-3BB9-6C603F8167F6}"/>
              </a:ext>
            </a:extLst>
          </p:cNvPr>
          <p:cNvSpPr txBox="1"/>
          <p:nvPr/>
        </p:nvSpPr>
        <p:spPr>
          <a:xfrm>
            <a:off x="9639677" y="826553"/>
            <a:ext cx="229605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i="1" dirty="0" err="1"/>
              <a:t>B.cinerea</a:t>
            </a:r>
            <a:r>
              <a:rPr lang="es-ES" sz="2000" b="1" i="1" dirty="0"/>
              <a:t> </a:t>
            </a:r>
            <a:r>
              <a:rPr lang="es-ES" sz="2000" b="1" dirty="0" err="1"/>
              <a:t>infection</a:t>
            </a:r>
            <a:r>
              <a:rPr lang="es-ES" sz="2000" b="1" dirty="0"/>
              <a:t> in 3rd and 4th </a:t>
            </a:r>
            <a:r>
              <a:rPr lang="es-ES" sz="2000" b="1" dirty="0" err="1"/>
              <a:t>leaves</a:t>
            </a:r>
            <a:r>
              <a:rPr lang="es-ES" sz="2000" b="1" dirty="0"/>
              <a:t> </a:t>
            </a:r>
            <a:r>
              <a:rPr lang="es-ES" sz="2000" b="1" dirty="0" err="1"/>
              <a:t>by</a:t>
            </a:r>
            <a:r>
              <a:rPr lang="es-ES" sz="2000" b="1" dirty="0"/>
              <a:t> spray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86A56172-DD8C-3EB0-2261-FBC05F0FEE55}"/>
              </a:ext>
            </a:extLst>
          </p:cNvPr>
          <p:cNvSpPr txBox="1"/>
          <p:nvPr/>
        </p:nvSpPr>
        <p:spPr>
          <a:xfrm>
            <a:off x="2496922" y="4664681"/>
            <a:ext cx="24159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i="1" dirty="0" err="1"/>
              <a:t>Rhizophagus</a:t>
            </a:r>
            <a:r>
              <a:rPr lang="es-ES" sz="1600" b="1" i="1" dirty="0"/>
              <a:t> </a:t>
            </a:r>
            <a:r>
              <a:rPr lang="es-ES" sz="1600" b="1" i="1" dirty="0" err="1"/>
              <a:t>irregularis</a:t>
            </a:r>
            <a:endParaRPr lang="es-ES" sz="1600" b="1" i="1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A221CDBE-0759-8AF1-24CC-F226FFFB660F}"/>
              </a:ext>
            </a:extLst>
          </p:cNvPr>
          <p:cNvSpPr txBox="1"/>
          <p:nvPr/>
        </p:nvSpPr>
        <p:spPr>
          <a:xfrm>
            <a:off x="8206550" y="6031447"/>
            <a:ext cx="45658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err="1"/>
              <a:t>Sampling</a:t>
            </a:r>
            <a:r>
              <a:rPr lang="es-ES" sz="2400" b="1" dirty="0"/>
              <a:t> 3rd and 4th </a:t>
            </a:r>
            <a:r>
              <a:rPr lang="es-ES" sz="2400" b="1" dirty="0" err="1"/>
              <a:t>leaves</a:t>
            </a:r>
            <a:endParaRPr lang="es-ES" sz="2400" b="1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DD2C7E12-969B-C6EF-7661-2944D7CC03EC}"/>
              </a:ext>
            </a:extLst>
          </p:cNvPr>
          <p:cNvSpPr txBox="1"/>
          <p:nvPr/>
        </p:nvSpPr>
        <p:spPr>
          <a:xfrm>
            <a:off x="1633023" y="5180400"/>
            <a:ext cx="58856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u="sng" dirty="0"/>
              <a:t>BENEFICIAL ARBUSCULAR MYCORRHIZAL FUNGI</a:t>
            </a:r>
            <a:endParaRPr lang="en-GB" sz="1600" b="1" u="sng" dirty="0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27A8AEF0-92A7-2DC0-73CA-1486D532D22D}"/>
              </a:ext>
            </a:extLst>
          </p:cNvPr>
          <p:cNvSpPr txBox="1"/>
          <p:nvPr/>
        </p:nvSpPr>
        <p:spPr>
          <a:xfrm>
            <a:off x="9570594" y="492505"/>
            <a:ext cx="2938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/>
              <a:t>NECROTROPHIC FUNGI</a:t>
            </a:r>
            <a:endParaRPr lang="en-GB" b="1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C3AB53C0-802B-455B-DF57-866AF54F530D}"/>
              </a:ext>
            </a:extLst>
          </p:cNvPr>
          <p:cNvSpPr txBox="1"/>
          <p:nvPr/>
        </p:nvSpPr>
        <p:spPr>
          <a:xfrm>
            <a:off x="1002546" y="1842216"/>
            <a:ext cx="21548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 err="1"/>
              <a:t>Castlemart</a:t>
            </a:r>
            <a:endParaRPr lang="es-ES" sz="2000" b="1" dirty="0"/>
          </a:p>
        </p:txBody>
      </p:sp>
      <p:sp>
        <p:nvSpPr>
          <p:cNvPr id="6" name="Flecha: a la derecha 5">
            <a:extLst>
              <a:ext uri="{FF2B5EF4-FFF2-40B4-BE49-F238E27FC236}">
                <a16:creationId xmlns:a16="http://schemas.microsoft.com/office/drawing/2014/main" id="{B43776C1-72C1-AD2C-C14E-D5B34B5CE944}"/>
              </a:ext>
            </a:extLst>
          </p:cNvPr>
          <p:cNvSpPr/>
          <p:nvPr/>
        </p:nvSpPr>
        <p:spPr>
          <a:xfrm rot="5400000">
            <a:off x="9660423" y="5047575"/>
            <a:ext cx="1193858" cy="265651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3D4A79CE-6186-8DCD-0B69-EAAAEB2D097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884714" y="4481954"/>
            <a:ext cx="716659" cy="1497496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3AB42F49-1F77-B6D6-63C5-6A469A9DB118}"/>
              </a:ext>
            </a:extLst>
          </p:cNvPr>
          <p:cNvSpPr txBox="1"/>
          <p:nvPr/>
        </p:nvSpPr>
        <p:spPr>
          <a:xfrm>
            <a:off x="4076341" y="228716"/>
            <a:ext cx="3621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rgbClr val="002060"/>
                </a:solidFill>
              </a:rPr>
              <a:t>EXPERIMENTAL DESIGN</a:t>
            </a:r>
            <a:endParaRPr lang="en-GB" sz="24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43944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B54C410B-8E61-0893-C7AB-0C51616F62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4592" y="3425047"/>
            <a:ext cx="2462039" cy="2813084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B98F4C6F-C31D-A604-2943-72197A8063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173" y="399730"/>
            <a:ext cx="1736529" cy="2453562"/>
          </a:xfrm>
          <a:prstGeom prst="rect">
            <a:avLst/>
          </a:prstGeom>
        </p:spPr>
      </p:pic>
      <p:grpSp>
        <p:nvGrpSpPr>
          <p:cNvPr id="10" name="Grupo 9">
            <a:extLst>
              <a:ext uri="{FF2B5EF4-FFF2-40B4-BE49-F238E27FC236}">
                <a16:creationId xmlns:a16="http://schemas.microsoft.com/office/drawing/2014/main" id="{79EB8067-F0C6-F5CB-3146-DC26876738FC}"/>
              </a:ext>
            </a:extLst>
          </p:cNvPr>
          <p:cNvGrpSpPr/>
          <p:nvPr/>
        </p:nvGrpSpPr>
        <p:grpSpPr>
          <a:xfrm>
            <a:off x="2902202" y="308786"/>
            <a:ext cx="2686817" cy="2580299"/>
            <a:chOff x="8443488" y="358731"/>
            <a:chExt cx="2782939" cy="3070269"/>
          </a:xfrm>
        </p:grpSpPr>
        <p:pic>
          <p:nvPicPr>
            <p:cNvPr id="7" name="Imagen 6">
              <a:extLst>
                <a:ext uri="{FF2B5EF4-FFF2-40B4-BE49-F238E27FC236}">
                  <a16:creationId xmlns:a16="http://schemas.microsoft.com/office/drawing/2014/main" id="{E8098ED9-939A-78C1-542E-E7E2BEB521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443488" y="592195"/>
              <a:ext cx="1798655" cy="2836805"/>
            </a:xfrm>
            <a:prstGeom prst="rect">
              <a:avLst/>
            </a:prstGeom>
          </p:spPr>
        </p:pic>
        <p:pic>
          <p:nvPicPr>
            <p:cNvPr id="9" name="Imagen 8">
              <a:extLst>
                <a:ext uri="{FF2B5EF4-FFF2-40B4-BE49-F238E27FC236}">
                  <a16:creationId xmlns:a16="http://schemas.microsoft.com/office/drawing/2014/main" id="{337F086A-FE4C-C737-D9F8-06F602D2FEB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892927" y="358731"/>
              <a:ext cx="1333500" cy="1104900"/>
            </a:xfrm>
            <a:prstGeom prst="rect">
              <a:avLst/>
            </a:prstGeom>
          </p:spPr>
        </p:pic>
      </p:grpSp>
      <p:pic>
        <p:nvPicPr>
          <p:cNvPr id="11" name="Imagen 10">
            <a:extLst>
              <a:ext uri="{FF2B5EF4-FFF2-40B4-BE49-F238E27FC236}">
                <a16:creationId xmlns:a16="http://schemas.microsoft.com/office/drawing/2014/main" id="{DA8747BE-843B-0379-A2FE-F8225762EE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6929" y="3612167"/>
            <a:ext cx="1628704" cy="2607013"/>
          </a:xfrm>
          <a:prstGeom prst="rect">
            <a:avLst/>
          </a:prstGeom>
        </p:spPr>
      </p:pic>
      <p:sp>
        <p:nvSpPr>
          <p:cNvPr id="12" name="Google Shape;174;p2">
            <a:extLst>
              <a:ext uri="{FF2B5EF4-FFF2-40B4-BE49-F238E27FC236}">
                <a16:creationId xmlns:a16="http://schemas.microsoft.com/office/drawing/2014/main" id="{516DF35A-32F1-6855-1A2B-FAD487A0E0C5}"/>
              </a:ext>
            </a:extLst>
          </p:cNvPr>
          <p:cNvSpPr txBox="1"/>
          <p:nvPr/>
        </p:nvSpPr>
        <p:spPr>
          <a:xfrm>
            <a:off x="1691281" y="11136"/>
            <a:ext cx="4050539" cy="468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b="1" dirty="0">
                <a:solidFill>
                  <a:schemeClr val="accent1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4 </a:t>
            </a:r>
            <a:r>
              <a:rPr lang="es-ES" sz="2400" b="1" dirty="0" err="1">
                <a:solidFill>
                  <a:schemeClr val="accent1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treatments</a:t>
            </a:r>
            <a:endParaRPr sz="24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3" name="Google Shape;174;p2">
            <a:extLst>
              <a:ext uri="{FF2B5EF4-FFF2-40B4-BE49-F238E27FC236}">
                <a16:creationId xmlns:a16="http://schemas.microsoft.com/office/drawing/2014/main" id="{F8D0CD99-FC51-0179-A1D6-4008FE304EAA}"/>
              </a:ext>
            </a:extLst>
          </p:cNvPr>
          <p:cNvSpPr txBox="1"/>
          <p:nvPr/>
        </p:nvSpPr>
        <p:spPr>
          <a:xfrm>
            <a:off x="-509815" y="2718567"/>
            <a:ext cx="4050539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Control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plant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  <a:latin typeface="Arial"/>
                <a:cs typeface="Arial"/>
                <a:sym typeface="Arial"/>
              </a:rPr>
              <a:t>(NM)</a:t>
            </a:r>
            <a:endParaRPr sz="20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4" name="Google Shape;174;p2">
            <a:extLst>
              <a:ext uri="{FF2B5EF4-FFF2-40B4-BE49-F238E27FC236}">
                <a16:creationId xmlns:a16="http://schemas.microsoft.com/office/drawing/2014/main" id="{6F5E14D3-E056-64B5-483B-924C3DFFE8C0}"/>
              </a:ext>
            </a:extLst>
          </p:cNvPr>
          <p:cNvSpPr txBox="1"/>
          <p:nvPr/>
        </p:nvSpPr>
        <p:spPr>
          <a:xfrm>
            <a:off x="2534758" y="2718567"/>
            <a:ext cx="2686817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Control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infected</a:t>
            </a:r>
            <a:endParaRPr lang="es-ES" sz="2000" b="1" dirty="0">
              <a:solidFill>
                <a:schemeClr val="accent1">
                  <a:lumMod val="50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  <a:latin typeface="Arial"/>
                <a:cs typeface="Arial"/>
                <a:sym typeface="Arial"/>
              </a:rPr>
              <a:t>(NM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  <a:latin typeface="Arial"/>
                <a:cs typeface="Arial"/>
                <a:sym typeface="Arial"/>
              </a:rPr>
              <a:t>inf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  <a:latin typeface="Arial"/>
                <a:cs typeface="Arial"/>
                <a:sym typeface="Arial"/>
              </a:rPr>
              <a:t>)</a:t>
            </a:r>
            <a:endParaRPr sz="20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5" name="Google Shape;174;p2">
            <a:extLst>
              <a:ext uri="{FF2B5EF4-FFF2-40B4-BE49-F238E27FC236}">
                <a16:creationId xmlns:a16="http://schemas.microsoft.com/office/drawing/2014/main" id="{4E56344D-A318-D192-FA5C-3E61B8D0B1A1}"/>
              </a:ext>
            </a:extLst>
          </p:cNvPr>
          <p:cNvSpPr txBox="1"/>
          <p:nvPr/>
        </p:nvSpPr>
        <p:spPr>
          <a:xfrm>
            <a:off x="-444453" y="6051011"/>
            <a:ext cx="4050539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Mycorrhizal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plant</a:t>
            </a:r>
            <a:endParaRPr lang="es-ES" sz="2000" b="1" dirty="0">
              <a:solidFill>
                <a:schemeClr val="accent1">
                  <a:lumMod val="50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  <a:latin typeface="Arial"/>
                <a:cs typeface="Arial"/>
                <a:sym typeface="Arial"/>
              </a:rPr>
              <a:t>(AM)</a:t>
            </a:r>
            <a:endParaRPr sz="20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6" name="Google Shape;174;p2">
            <a:extLst>
              <a:ext uri="{FF2B5EF4-FFF2-40B4-BE49-F238E27FC236}">
                <a16:creationId xmlns:a16="http://schemas.microsoft.com/office/drawing/2014/main" id="{17A5806A-6F0B-066C-F55F-94C565599BF0}"/>
              </a:ext>
            </a:extLst>
          </p:cNvPr>
          <p:cNvSpPr txBox="1"/>
          <p:nvPr/>
        </p:nvSpPr>
        <p:spPr>
          <a:xfrm>
            <a:off x="2046565" y="6051011"/>
            <a:ext cx="4050539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Mycorrhizal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infected</a:t>
            </a:r>
            <a:endParaRPr lang="es-ES" sz="2000" b="1" dirty="0">
              <a:solidFill>
                <a:schemeClr val="accent1">
                  <a:lumMod val="50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  <a:latin typeface="Arial"/>
                <a:cs typeface="Arial"/>
                <a:sym typeface="Arial"/>
              </a:rPr>
              <a:t>(AM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  <a:latin typeface="Arial"/>
                <a:cs typeface="Arial"/>
                <a:sym typeface="Arial"/>
              </a:rPr>
              <a:t>inf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  <a:latin typeface="Arial"/>
                <a:cs typeface="Arial"/>
                <a:sym typeface="Arial"/>
              </a:rPr>
              <a:t>)</a:t>
            </a:r>
            <a:endParaRPr sz="20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7" name="Google Shape;174;p2">
            <a:extLst>
              <a:ext uri="{FF2B5EF4-FFF2-40B4-BE49-F238E27FC236}">
                <a16:creationId xmlns:a16="http://schemas.microsoft.com/office/drawing/2014/main" id="{3B77CE9F-BDB2-16D8-112D-1B35EC8CEA39}"/>
              </a:ext>
            </a:extLst>
          </p:cNvPr>
          <p:cNvSpPr txBox="1"/>
          <p:nvPr/>
        </p:nvSpPr>
        <p:spPr>
          <a:xfrm>
            <a:off x="7839393" y="1128316"/>
            <a:ext cx="4050539" cy="468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b="1" dirty="0" err="1">
                <a:solidFill>
                  <a:schemeClr val="accent1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Contrasts</a:t>
            </a:r>
            <a:r>
              <a:rPr lang="es-ES" sz="2400" b="1" dirty="0">
                <a:solidFill>
                  <a:schemeClr val="accent1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sz="2400" b="1" dirty="0" err="1">
                <a:solidFill>
                  <a:schemeClr val="accent1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for</a:t>
            </a:r>
            <a:r>
              <a:rPr lang="es-ES" sz="2400" b="1" dirty="0">
                <a:solidFill>
                  <a:schemeClr val="accent1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sz="2400" b="1" dirty="0" err="1">
                <a:solidFill>
                  <a:schemeClr val="accent1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omics</a:t>
            </a:r>
            <a:endParaRPr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graphicFrame>
        <p:nvGraphicFramePr>
          <p:cNvPr id="18" name="Tabla 3">
            <a:extLst>
              <a:ext uri="{FF2B5EF4-FFF2-40B4-BE49-F238E27FC236}">
                <a16:creationId xmlns:a16="http://schemas.microsoft.com/office/drawing/2014/main" id="{5C97C2CC-2570-4EC2-8EEB-431F740DE6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9631210"/>
              </p:ext>
            </p:extLst>
          </p:nvPr>
        </p:nvGraphicFramePr>
        <p:xfrm>
          <a:off x="7269668" y="1809344"/>
          <a:ext cx="3998725" cy="2715955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3998725">
                  <a:extLst>
                    <a:ext uri="{9D8B030D-6E8A-4147-A177-3AD203B41FA5}">
                      <a16:colId xmlns:a16="http://schemas.microsoft.com/office/drawing/2014/main" val="3118008396"/>
                    </a:ext>
                  </a:extLst>
                </a:gridCol>
              </a:tblGrid>
              <a:tr h="453695">
                <a:tc>
                  <a:txBody>
                    <a:bodyPr/>
                    <a:lstStyle/>
                    <a:p>
                      <a:pPr algn="ctr"/>
                      <a:r>
                        <a:rPr lang="es-ES" b="1" dirty="0" err="1"/>
                        <a:t>Contrast</a:t>
                      </a:r>
                      <a:endParaRPr lang="en-GB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6267360"/>
                  </a:ext>
                </a:extLst>
              </a:tr>
              <a:tr h="453695">
                <a:tc>
                  <a:txBody>
                    <a:bodyPr/>
                    <a:lstStyle/>
                    <a:p>
                      <a:pPr algn="ctr"/>
                      <a:r>
                        <a:rPr lang="es-ES" b="1" dirty="0"/>
                        <a:t>AM </a:t>
                      </a:r>
                      <a:r>
                        <a:rPr lang="es-ES" b="1" dirty="0" err="1"/>
                        <a:t>inf</a:t>
                      </a:r>
                      <a:r>
                        <a:rPr lang="es-ES" b="1" dirty="0"/>
                        <a:t>/AM</a:t>
                      </a:r>
                      <a:endParaRPr lang="en-GB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1923644"/>
                  </a:ext>
                </a:extLst>
              </a:tr>
              <a:tr h="453695">
                <a:tc>
                  <a:txBody>
                    <a:bodyPr/>
                    <a:lstStyle/>
                    <a:p>
                      <a:pPr algn="ctr"/>
                      <a:r>
                        <a:rPr lang="es-ES" b="1" dirty="0"/>
                        <a:t>AM/NM</a:t>
                      </a:r>
                      <a:endParaRPr lang="en-GB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1483295"/>
                  </a:ext>
                </a:extLst>
              </a:tr>
              <a:tr h="453695">
                <a:tc>
                  <a:txBody>
                    <a:bodyPr/>
                    <a:lstStyle/>
                    <a:p>
                      <a:pPr algn="ctr"/>
                      <a:r>
                        <a:rPr lang="es-ES" b="1" dirty="0"/>
                        <a:t>AM </a:t>
                      </a:r>
                      <a:r>
                        <a:rPr lang="es-ES" b="1" dirty="0" err="1"/>
                        <a:t>inf</a:t>
                      </a:r>
                      <a:r>
                        <a:rPr lang="es-ES" b="1" dirty="0"/>
                        <a:t>/NM </a:t>
                      </a:r>
                      <a:r>
                        <a:rPr lang="es-ES" b="1" dirty="0" err="1"/>
                        <a:t>inf</a:t>
                      </a:r>
                      <a:endParaRPr lang="en-GB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2927481"/>
                  </a:ext>
                </a:extLst>
              </a:tr>
              <a:tr h="453695">
                <a:tc>
                  <a:txBody>
                    <a:bodyPr/>
                    <a:lstStyle/>
                    <a:p>
                      <a:pPr algn="ctr"/>
                      <a:r>
                        <a:rPr lang="es-ES" b="1" dirty="0"/>
                        <a:t>AM </a:t>
                      </a:r>
                      <a:r>
                        <a:rPr lang="es-ES" b="1" dirty="0" err="1"/>
                        <a:t>inf</a:t>
                      </a:r>
                      <a:r>
                        <a:rPr lang="es-ES" b="1" dirty="0"/>
                        <a:t>/NM</a:t>
                      </a:r>
                      <a:endParaRPr lang="en-GB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5085263"/>
                  </a:ext>
                </a:extLst>
              </a:tr>
              <a:tr h="447480">
                <a:tc>
                  <a:txBody>
                    <a:bodyPr/>
                    <a:lstStyle/>
                    <a:p>
                      <a:pPr algn="ctr"/>
                      <a:r>
                        <a:rPr lang="es-ES" b="1" dirty="0"/>
                        <a:t>NM </a:t>
                      </a:r>
                      <a:r>
                        <a:rPr lang="es-ES" b="1" dirty="0" err="1"/>
                        <a:t>inf</a:t>
                      </a:r>
                      <a:r>
                        <a:rPr lang="es-ES" b="1" dirty="0"/>
                        <a:t>/NM</a:t>
                      </a:r>
                      <a:endParaRPr lang="en-GB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9436635"/>
                  </a:ext>
                </a:extLst>
              </a:tr>
            </a:tbl>
          </a:graphicData>
        </a:graphic>
      </p:graphicFrame>
      <p:sp>
        <p:nvSpPr>
          <p:cNvPr id="2" name="Rectángulo 1">
            <a:extLst>
              <a:ext uri="{FF2B5EF4-FFF2-40B4-BE49-F238E27FC236}">
                <a16:creationId xmlns:a16="http://schemas.microsoft.com/office/drawing/2014/main" id="{E323C9A2-7863-6923-4EE4-28D14D4A30CD}"/>
              </a:ext>
            </a:extLst>
          </p:cNvPr>
          <p:cNvSpPr/>
          <p:nvPr/>
        </p:nvSpPr>
        <p:spPr>
          <a:xfrm>
            <a:off x="8336604" y="3171217"/>
            <a:ext cx="2052536" cy="44095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1C5E7001-3C36-04BD-080E-0377113C9431}"/>
              </a:ext>
            </a:extLst>
          </p:cNvPr>
          <p:cNvSpPr/>
          <p:nvPr/>
        </p:nvSpPr>
        <p:spPr>
          <a:xfrm>
            <a:off x="8336604" y="2258085"/>
            <a:ext cx="2052536" cy="44095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F7EF2722-FE94-C15B-BD4B-B43099848D8A}"/>
              </a:ext>
            </a:extLst>
          </p:cNvPr>
          <p:cNvCxnSpPr>
            <a:cxnSpLocks/>
          </p:cNvCxnSpPr>
          <p:nvPr/>
        </p:nvCxnSpPr>
        <p:spPr>
          <a:xfrm>
            <a:off x="9277328" y="4831589"/>
            <a:ext cx="0" cy="5642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uadroTexto 18">
            <a:extLst>
              <a:ext uri="{FF2B5EF4-FFF2-40B4-BE49-F238E27FC236}">
                <a16:creationId xmlns:a16="http://schemas.microsoft.com/office/drawing/2014/main" id="{ACDCABAC-D628-E539-5E6C-585819B63118}"/>
              </a:ext>
            </a:extLst>
          </p:cNvPr>
          <p:cNvSpPr txBox="1"/>
          <p:nvPr/>
        </p:nvSpPr>
        <p:spPr>
          <a:xfrm>
            <a:off x="7774752" y="5389271"/>
            <a:ext cx="31762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 err="1">
                <a:solidFill>
                  <a:schemeClr val="accent1">
                    <a:lumMod val="50000"/>
                  </a:schemeClr>
                </a:solidFill>
              </a:rPr>
              <a:t>These</a:t>
            </a:r>
            <a:r>
              <a:rPr lang="es-ES" sz="2400" b="1" dirty="0">
                <a:solidFill>
                  <a:schemeClr val="accent1">
                    <a:lumMod val="50000"/>
                  </a:schemeClr>
                </a:solidFill>
              </a:rPr>
              <a:t> 2 </a:t>
            </a:r>
            <a:r>
              <a:rPr lang="es-ES" sz="2400" b="1" dirty="0" err="1">
                <a:solidFill>
                  <a:schemeClr val="accent1">
                    <a:lumMod val="50000"/>
                  </a:schemeClr>
                </a:solidFill>
              </a:rPr>
              <a:t>contrasts</a:t>
            </a:r>
            <a:r>
              <a:rPr lang="es-ES" sz="24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2400" b="1" dirty="0" err="1">
                <a:solidFill>
                  <a:schemeClr val="accent1">
                    <a:lumMod val="50000"/>
                  </a:schemeClr>
                </a:solidFill>
              </a:rPr>
              <a:t>could</a:t>
            </a:r>
            <a:r>
              <a:rPr lang="es-ES" sz="24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2400" b="1" dirty="0" err="1">
                <a:solidFill>
                  <a:schemeClr val="accent1">
                    <a:lumMod val="50000"/>
                  </a:schemeClr>
                </a:solidFill>
              </a:rPr>
              <a:t>explain</a:t>
            </a:r>
            <a:r>
              <a:rPr lang="es-ES" sz="24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2400" b="1" dirty="0" err="1">
                <a:solidFill>
                  <a:schemeClr val="accent1">
                    <a:lumMod val="50000"/>
                  </a:schemeClr>
                </a:solidFill>
              </a:rPr>
              <a:t>the</a:t>
            </a:r>
            <a:r>
              <a:rPr lang="es-ES" sz="24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2400" b="1" dirty="0" err="1">
                <a:solidFill>
                  <a:schemeClr val="accent1">
                    <a:lumMod val="50000"/>
                  </a:schemeClr>
                </a:solidFill>
              </a:rPr>
              <a:t>enhanced</a:t>
            </a:r>
            <a:r>
              <a:rPr lang="es-ES" sz="24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2400" b="1" dirty="0" err="1">
                <a:solidFill>
                  <a:schemeClr val="accent1">
                    <a:lumMod val="50000"/>
                  </a:schemeClr>
                </a:solidFill>
              </a:rPr>
              <a:t>resistance</a:t>
            </a:r>
            <a:r>
              <a:rPr lang="es-ES" sz="2400" b="1" dirty="0">
                <a:solidFill>
                  <a:schemeClr val="accent1">
                    <a:lumMod val="50000"/>
                  </a:schemeClr>
                </a:solidFill>
              </a:rPr>
              <a:t>!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7D74939C-5FB4-A202-E5A0-D817A2A96CF2}"/>
              </a:ext>
            </a:extLst>
          </p:cNvPr>
          <p:cNvSpPr/>
          <p:nvPr/>
        </p:nvSpPr>
        <p:spPr>
          <a:xfrm>
            <a:off x="8336604" y="2731683"/>
            <a:ext cx="2052536" cy="4409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92D050"/>
              </a:solidFill>
            </a:endParaRP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F17A2321-ED1B-4004-0D43-80215B0BD9AE}"/>
              </a:ext>
            </a:extLst>
          </p:cNvPr>
          <p:cNvSpPr txBox="1"/>
          <p:nvPr/>
        </p:nvSpPr>
        <p:spPr>
          <a:xfrm>
            <a:off x="4781264" y="2610731"/>
            <a:ext cx="31762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>
                <a:solidFill>
                  <a:srgbClr val="FF0000"/>
                </a:solidFill>
              </a:rPr>
              <a:t>AM </a:t>
            </a:r>
            <a:r>
              <a:rPr lang="es-ES" sz="2000" b="1" dirty="0" err="1">
                <a:solidFill>
                  <a:srgbClr val="FF0000"/>
                </a:solidFill>
              </a:rPr>
              <a:t>plants</a:t>
            </a:r>
            <a:r>
              <a:rPr lang="es-ES" sz="2000" b="1" dirty="0">
                <a:solidFill>
                  <a:srgbClr val="FF0000"/>
                </a:solidFill>
              </a:rPr>
              <a:t>  prepare </a:t>
            </a:r>
            <a:r>
              <a:rPr lang="es-ES" sz="2000" b="1" dirty="0" err="1">
                <a:solidFill>
                  <a:srgbClr val="FF0000"/>
                </a:solidFill>
              </a:rPr>
              <a:t>for</a:t>
            </a:r>
            <a:r>
              <a:rPr lang="es-ES" sz="2000" b="1" dirty="0">
                <a:solidFill>
                  <a:srgbClr val="FF0000"/>
                </a:solidFill>
              </a:rPr>
              <a:t> </a:t>
            </a:r>
            <a:r>
              <a:rPr lang="es-ES" sz="2000" b="1" dirty="0" err="1">
                <a:solidFill>
                  <a:srgbClr val="FF0000"/>
                </a:solidFill>
              </a:rPr>
              <a:t>futher</a:t>
            </a:r>
            <a:r>
              <a:rPr lang="es-ES" sz="2000" b="1" dirty="0">
                <a:solidFill>
                  <a:srgbClr val="FF0000"/>
                </a:solidFill>
              </a:rPr>
              <a:t> </a:t>
            </a:r>
            <a:r>
              <a:rPr lang="es-ES" sz="2000" b="1" dirty="0" err="1">
                <a:solidFill>
                  <a:srgbClr val="FF0000"/>
                </a:solidFill>
              </a:rPr>
              <a:t>attacks</a:t>
            </a:r>
            <a:endParaRPr lang="es-ES" sz="2000" b="1" dirty="0">
              <a:solidFill>
                <a:srgbClr val="FF0000"/>
              </a:solidFill>
            </a:endParaRPr>
          </a:p>
        </p:txBody>
      </p: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614BE56E-9DED-185E-4053-CAACE2EFED42}"/>
              </a:ext>
            </a:extLst>
          </p:cNvPr>
          <p:cNvCxnSpPr>
            <a:cxnSpLocks/>
          </p:cNvCxnSpPr>
          <p:nvPr/>
        </p:nvCxnSpPr>
        <p:spPr>
          <a:xfrm flipH="1">
            <a:off x="7684851" y="2950878"/>
            <a:ext cx="8693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88466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a 3">
            <a:extLst>
              <a:ext uri="{FF2B5EF4-FFF2-40B4-BE49-F238E27FC236}">
                <a16:creationId xmlns:a16="http://schemas.microsoft.com/office/drawing/2014/main" id="{56F4C2B8-16E5-EA49-183D-43D283C754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0876730"/>
              </p:ext>
            </p:extLst>
          </p:nvPr>
        </p:nvGraphicFramePr>
        <p:xfrm>
          <a:off x="2032000" y="719666"/>
          <a:ext cx="8127999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3118008396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365843554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9396550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err="1"/>
                        <a:t>Analysis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24 </a:t>
                      </a:r>
                      <a:r>
                        <a:rPr lang="es-ES" dirty="0" err="1"/>
                        <a:t>hpi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 48 </a:t>
                      </a:r>
                      <a:r>
                        <a:rPr lang="es-ES" dirty="0" err="1"/>
                        <a:t>hpi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62673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           RNA-</a:t>
                      </a:r>
                      <a:r>
                        <a:rPr lang="es-ES" dirty="0" err="1"/>
                        <a:t>seq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Yes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Yes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19236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           </a:t>
                      </a:r>
                      <a:r>
                        <a:rPr lang="es-ES" dirty="0" err="1"/>
                        <a:t>Proteome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Yes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No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14832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           </a:t>
                      </a:r>
                      <a:r>
                        <a:rPr lang="es-ES" dirty="0" err="1"/>
                        <a:t>Phosphoproteome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Yes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No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29274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           </a:t>
                      </a:r>
                      <a:r>
                        <a:rPr lang="es-ES" dirty="0" err="1"/>
                        <a:t>Enzymome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Yes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Yes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50852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           </a:t>
                      </a:r>
                      <a:r>
                        <a:rPr lang="es-ES" dirty="0" err="1"/>
                        <a:t>Metabolome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Yes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Yes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9436635"/>
                  </a:ext>
                </a:extLst>
              </a:tr>
            </a:tbl>
          </a:graphicData>
        </a:graphic>
      </p:graphicFrame>
      <p:sp>
        <p:nvSpPr>
          <p:cNvPr id="4" name="CuadroTexto 3">
            <a:extLst>
              <a:ext uri="{FF2B5EF4-FFF2-40B4-BE49-F238E27FC236}">
                <a16:creationId xmlns:a16="http://schemas.microsoft.com/office/drawing/2014/main" id="{F1B77C7F-FB91-F936-7C82-6349CED57337}"/>
              </a:ext>
            </a:extLst>
          </p:cNvPr>
          <p:cNvSpPr txBox="1"/>
          <p:nvPr/>
        </p:nvSpPr>
        <p:spPr>
          <a:xfrm>
            <a:off x="6449438" y="311445"/>
            <a:ext cx="23930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err="1"/>
              <a:t>Hours</a:t>
            </a:r>
            <a:r>
              <a:rPr lang="es-ES" b="1" dirty="0"/>
              <a:t> post </a:t>
            </a:r>
            <a:r>
              <a:rPr lang="es-ES" b="1" dirty="0" err="1"/>
              <a:t>infection</a:t>
            </a:r>
            <a:endParaRPr lang="en-GB" b="1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D8B6AAE0-BCE2-AF67-61F8-A0B0A654FD99}"/>
              </a:ext>
            </a:extLst>
          </p:cNvPr>
          <p:cNvSpPr txBox="1"/>
          <p:nvPr/>
        </p:nvSpPr>
        <p:spPr>
          <a:xfrm>
            <a:off x="5859293" y="3059668"/>
            <a:ext cx="56874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err="1">
                <a:solidFill>
                  <a:schemeClr val="accent1">
                    <a:lumMod val="50000"/>
                  </a:schemeClr>
                </a:solidFill>
              </a:rPr>
              <a:t>We</a:t>
            </a:r>
            <a:r>
              <a:rPr lang="es-ES" sz="24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2400" b="1" dirty="0" err="1">
                <a:solidFill>
                  <a:schemeClr val="accent1">
                    <a:lumMod val="50000"/>
                  </a:schemeClr>
                </a:solidFill>
              </a:rPr>
              <a:t>chose</a:t>
            </a:r>
            <a:r>
              <a:rPr lang="es-ES" sz="2400" b="1" dirty="0">
                <a:solidFill>
                  <a:schemeClr val="accent1">
                    <a:lumMod val="50000"/>
                  </a:schemeClr>
                </a:solidFill>
              </a:rPr>
              <a:t> 24 </a:t>
            </a:r>
            <a:r>
              <a:rPr lang="es-ES" sz="2400" b="1" dirty="0" err="1">
                <a:solidFill>
                  <a:schemeClr val="accent1">
                    <a:lumMod val="50000"/>
                  </a:schemeClr>
                </a:solidFill>
              </a:rPr>
              <a:t>hpi</a:t>
            </a:r>
            <a:r>
              <a:rPr lang="es-ES" sz="24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2400" b="1" dirty="0" err="1">
                <a:solidFill>
                  <a:schemeClr val="accent1">
                    <a:lumMod val="50000"/>
                  </a:schemeClr>
                </a:solidFill>
              </a:rPr>
              <a:t>for</a:t>
            </a:r>
            <a:r>
              <a:rPr lang="es-ES" sz="24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2400" b="1" dirty="0" err="1">
                <a:solidFill>
                  <a:schemeClr val="accent1">
                    <a:lumMod val="50000"/>
                  </a:schemeClr>
                </a:solidFill>
              </a:rPr>
              <a:t>further</a:t>
            </a:r>
            <a:r>
              <a:rPr lang="es-ES" sz="24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2400" b="1" dirty="0" err="1">
                <a:solidFill>
                  <a:schemeClr val="accent1">
                    <a:lumMod val="50000"/>
                  </a:schemeClr>
                </a:solidFill>
              </a:rPr>
              <a:t>analyses</a:t>
            </a:r>
            <a:endParaRPr lang="en-GB" sz="24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004481DF-3162-40BD-4007-CC7BC297777A}"/>
              </a:ext>
            </a:extLst>
          </p:cNvPr>
          <p:cNvSpPr/>
          <p:nvPr/>
        </p:nvSpPr>
        <p:spPr>
          <a:xfrm>
            <a:off x="5859293" y="1128409"/>
            <a:ext cx="502596" cy="181629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8" name="Tabla 3">
            <a:extLst>
              <a:ext uri="{FF2B5EF4-FFF2-40B4-BE49-F238E27FC236}">
                <a16:creationId xmlns:a16="http://schemas.microsoft.com/office/drawing/2014/main" id="{6B423D4F-026F-1356-8C75-BA3C121098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8852735"/>
              </p:ext>
            </p:extLst>
          </p:nvPr>
        </p:nvGraphicFramePr>
        <p:xfrm>
          <a:off x="3316050" y="3913295"/>
          <a:ext cx="5418666" cy="22199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3118008396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3658435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err="1"/>
                        <a:t>Analysis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   </a:t>
                      </a:r>
                      <a:r>
                        <a:rPr lang="es-ES" dirty="0" err="1"/>
                        <a:t>Nº</a:t>
                      </a:r>
                      <a:r>
                        <a:rPr lang="es-ES" dirty="0"/>
                        <a:t> </a:t>
                      </a:r>
                      <a:r>
                        <a:rPr lang="es-ES" dirty="0" err="1"/>
                        <a:t>replicates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62673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           RNA-</a:t>
                      </a:r>
                      <a:r>
                        <a:rPr lang="es-ES" dirty="0" err="1"/>
                        <a:t>seq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3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19236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           </a:t>
                      </a:r>
                      <a:r>
                        <a:rPr lang="es-ES" dirty="0" err="1"/>
                        <a:t>Proteome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3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14832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           </a:t>
                      </a:r>
                      <a:r>
                        <a:rPr lang="es-ES" dirty="0" err="1"/>
                        <a:t>Phosphoproteome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4 (AM </a:t>
                      </a:r>
                      <a:r>
                        <a:rPr lang="es-ES" dirty="0" err="1"/>
                        <a:t>only</a:t>
                      </a:r>
                      <a:r>
                        <a:rPr lang="es-ES" dirty="0"/>
                        <a:t> 3)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29274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           </a:t>
                      </a:r>
                      <a:r>
                        <a:rPr lang="es-ES" dirty="0" err="1"/>
                        <a:t>Enzymome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6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5085263"/>
                  </a:ext>
                </a:extLst>
              </a:tr>
              <a:tr h="328505">
                <a:tc>
                  <a:txBody>
                    <a:bodyPr/>
                    <a:lstStyle/>
                    <a:p>
                      <a:r>
                        <a:rPr lang="es-ES" dirty="0"/>
                        <a:t>           </a:t>
                      </a:r>
                      <a:r>
                        <a:rPr lang="es-ES" dirty="0" err="1"/>
                        <a:t>Metabolome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6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9436635"/>
                  </a:ext>
                </a:extLst>
              </a:tr>
            </a:tbl>
          </a:graphicData>
        </a:graphic>
      </p:graphicFrame>
      <p:sp>
        <p:nvSpPr>
          <p:cNvPr id="9" name="CuadroTexto 8">
            <a:extLst>
              <a:ext uri="{FF2B5EF4-FFF2-40B4-BE49-F238E27FC236}">
                <a16:creationId xmlns:a16="http://schemas.microsoft.com/office/drawing/2014/main" id="{F5BADB3D-9282-4FBE-6068-4B7E628688FD}"/>
              </a:ext>
            </a:extLst>
          </p:cNvPr>
          <p:cNvSpPr txBox="1"/>
          <p:nvPr/>
        </p:nvSpPr>
        <p:spPr>
          <a:xfrm>
            <a:off x="6025383" y="6248218"/>
            <a:ext cx="53170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err="1">
                <a:solidFill>
                  <a:schemeClr val="accent1">
                    <a:lumMod val="50000"/>
                  </a:schemeClr>
                </a:solidFill>
              </a:rPr>
              <a:t>Every</a:t>
            </a:r>
            <a:r>
              <a:rPr lang="es-ES" sz="24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2400" b="1" dirty="0" err="1">
                <a:solidFill>
                  <a:schemeClr val="accent1">
                    <a:lumMod val="50000"/>
                  </a:schemeClr>
                </a:solidFill>
              </a:rPr>
              <a:t>replicate</a:t>
            </a:r>
            <a:r>
              <a:rPr lang="es-ES" sz="24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2400" b="1" dirty="0" err="1">
                <a:solidFill>
                  <a:schemeClr val="accent1">
                    <a:lumMod val="50000"/>
                  </a:schemeClr>
                </a:solidFill>
              </a:rPr>
              <a:t>contains</a:t>
            </a:r>
            <a:r>
              <a:rPr lang="es-ES" sz="2400" b="1" dirty="0">
                <a:solidFill>
                  <a:schemeClr val="accent1">
                    <a:lumMod val="50000"/>
                  </a:schemeClr>
                </a:solidFill>
              </a:rPr>
              <a:t> 3 </a:t>
            </a:r>
            <a:r>
              <a:rPr lang="es-ES" sz="2400" b="1" dirty="0" err="1">
                <a:solidFill>
                  <a:schemeClr val="accent1">
                    <a:lumMod val="50000"/>
                  </a:schemeClr>
                </a:solidFill>
              </a:rPr>
              <a:t>plants</a:t>
            </a:r>
            <a:endParaRPr lang="en-GB" sz="2400" b="1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17067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B06C2D6E-BF72-C09F-A710-D23D30105136}"/>
              </a:ext>
            </a:extLst>
          </p:cNvPr>
          <p:cNvSpPr txBox="1"/>
          <p:nvPr/>
        </p:nvSpPr>
        <p:spPr>
          <a:xfrm>
            <a:off x="4315838" y="1109113"/>
            <a:ext cx="418289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RNA-</a:t>
            </a:r>
            <a:r>
              <a:rPr lang="es-ES" b="1" dirty="0" err="1">
                <a:solidFill>
                  <a:schemeClr val="accent1">
                    <a:lumMod val="50000"/>
                  </a:schemeClr>
                </a:solidFill>
              </a:rPr>
              <a:t>seq</a:t>
            </a:r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 : </a:t>
            </a:r>
            <a:r>
              <a:rPr lang="es-ES" b="1" dirty="0" err="1">
                <a:solidFill>
                  <a:schemeClr val="accent1">
                    <a:lumMod val="50000"/>
                  </a:schemeClr>
                </a:solidFill>
              </a:rPr>
              <a:t>Mapping</a:t>
            </a:r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b="1" dirty="0" err="1">
                <a:solidFill>
                  <a:schemeClr val="accent1">
                    <a:lumMod val="50000"/>
                  </a:schemeClr>
                </a:solidFill>
              </a:rPr>
              <a:t>to</a:t>
            </a:r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 ITAG 4.1</a:t>
            </a:r>
          </a:p>
          <a:p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                   </a:t>
            </a:r>
            <a:r>
              <a:rPr lang="es-ES" b="1" dirty="0" err="1">
                <a:solidFill>
                  <a:schemeClr val="accent1">
                    <a:lumMod val="50000"/>
                  </a:schemeClr>
                </a:solidFill>
              </a:rPr>
              <a:t>Differential</a:t>
            </a:r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b="1" dirty="0" err="1">
                <a:solidFill>
                  <a:schemeClr val="accent1">
                    <a:lumMod val="50000"/>
                  </a:schemeClr>
                </a:solidFill>
              </a:rPr>
              <a:t>expressed</a:t>
            </a:r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 genes</a:t>
            </a:r>
          </a:p>
          <a:p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                   </a:t>
            </a:r>
            <a:r>
              <a:rPr lang="es-ES" b="1" dirty="0" err="1">
                <a:solidFill>
                  <a:schemeClr val="accent1">
                    <a:lumMod val="50000"/>
                  </a:schemeClr>
                </a:solidFill>
              </a:rPr>
              <a:t>Enrichment</a:t>
            </a:r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b="1" dirty="0" err="1">
                <a:solidFill>
                  <a:schemeClr val="accent1">
                    <a:lumMod val="50000"/>
                  </a:schemeClr>
                </a:solidFill>
              </a:rPr>
              <a:t>analyses</a:t>
            </a:r>
            <a:endParaRPr lang="es-ES" b="1" dirty="0">
              <a:solidFill>
                <a:schemeClr val="accent1">
                  <a:lumMod val="50000"/>
                </a:schemeClr>
              </a:solidFill>
            </a:endParaRPr>
          </a:p>
          <a:p>
            <a:endParaRPr lang="es-ES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s-ES" b="1" dirty="0" err="1">
                <a:solidFill>
                  <a:schemeClr val="accent1">
                    <a:lumMod val="50000"/>
                  </a:schemeClr>
                </a:solidFill>
              </a:rPr>
              <a:t>Proteomics</a:t>
            </a:r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 and </a:t>
            </a:r>
            <a:r>
              <a:rPr lang="es-ES" b="1" dirty="0" err="1">
                <a:solidFill>
                  <a:schemeClr val="accent1">
                    <a:lumMod val="50000"/>
                  </a:schemeClr>
                </a:solidFill>
              </a:rPr>
              <a:t>Phosphoproteomics</a:t>
            </a:r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:</a:t>
            </a:r>
          </a:p>
          <a:p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                    </a:t>
            </a:r>
            <a:r>
              <a:rPr lang="es-ES" b="1" dirty="0" err="1">
                <a:solidFill>
                  <a:schemeClr val="accent1">
                    <a:lumMod val="50000"/>
                  </a:schemeClr>
                </a:solidFill>
              </a:rPr>
              <a:t>Differential</a:t>
            </a:r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b="1" dirty="0" err="1">
                <a:solidFill>
                  <a:schemeClr val="accent1">
                    <a:lumMod val="50000"/>
                  </a:schemeClr>
                </a:solidFill>
              </a:rPr>
              <a:t>expressed</a:t>
            </a:r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b="1" dirty="0" err="1">
                <a:solidFill>
                  <a:schemeClr val="accent1">
                    <a:lumMod val="50000"/>
                  </a:schemeClr>
                </a:solidFill>
              </a:rPr>
              <a:t>proteins</a:t>
            </a:r>
            <a:endParaRPr lang="es-ES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                    </a:t>
            </a:r>
            <a:r>
              <a:rPr lang="es-ES" b="1" dirty="0" err="1">
                <a:solidFill>
                  <a:schemeClr val="accent1">
                    <a:lumMod val="50000"/>
                  </a:schemeClr>
                </a:solidFill>
              </a:rPr>
              <a:t>Enrichment</a:t>
            </a:r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b="1" dirty="0" err="1">
                <a:solidFill>
                  <a:schemeClr val="accent1">
                    <a:lumMod val="50000"/>
                  </a:schemeClr>
                </a:solidFill>
              </a:rPr>
              <a:t>analyses</a:t>
            </a:r>
            <a:endParaRPr lang="es-ES" b="1" dirty="0">
              <a:solidFill>
                <a:schemeClr val="accent1">
                  <a:lumMod val="50000"/>
                </a:schemeClr>
              </a:solidFill>
            </a:endParaRPr>
          </a:p>
          <a:p>
            <a:endParaRPr lang="es-ES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s-ES" b="1" dirty="0" err="1">
                <a:solidFill>
                  <a:schemeClr val="accent1">
                    <a:lumMod val="50000"/>
                  </a:schemeClr>
                </a:solidFill>
              </a:rPr>
              <a:t>Enzymomics</a:t>
            </a:r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 and </a:t>
            </a:r>
            <a:r>
              <a:rPr lang="es-ES" b="1" dirty="0" err="1">
                <a:solidFill>
                  <a:schemeClr val="accent1">
                    <a:lumMod val="50000"/>
                  </a:schemeClr>
                </a:solidFill>
              </a:rPr>
              <a:t>metabolomics</a:t>
            </a:r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:</a:t>
            </a:r>
          </a:p>
          <a:p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                      </a:t>
            </a:r>
            <a:r>
              <a:rPr lang="es-ES" b="1" dirty="0" err="1">
                <a:solidFill>
                  <a:schemeClr val="accent1">
                    <a:lumMod val="50000"/>
                  </a:schemeClr>
                </a:solidFill>
              </a:rPr>
              <a:t>LogFC</a:t>
            </a:r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 and P-</a:t>
            </a:r>
            <a:r>
              <a:rPr lang="es-ES" b="1" dirty="0" err="1">
                <a:solidFill>
                  <a:schemeClr val="accent1">
                    <a:lumMod val="50000"/>
                  </a:schemeClr>
                </a:solidFill>
              </a:rPr>
              <a:t>values</a:t>
            </a:r>
            <a:endParaRPr lang="es-ES" b="1" dirty="0">
              <a:solidFill>
                <a:schemeClr val="accent1">
                  <a:lumMod val="50000"/>
                </a:schemeClr>
              </a:solidFill>
            </a:endParaRPr>
          </a:p>
          <a:p>
            <a:endParaRPr lang="es-ES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s-ES" b="1" dirty="0" err="1">
                <a:solidFill>
                  <a:schemeClr val="accent1">
                    <a:lumMod val="50000"/>
                  </a:schemeClr>
                </a:solidFill>
              </a:rPr>
              <a:t>DiABLO</a:t>
            </a:r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: 3 </a:t>
            </a:r>
            <a:r>
              <a:rPr lang="es-ES" b="1" dirty="0" err="1">
                <a:solidFill>
                  <a:schemeClr val="accent1">
                    <a:lumMod val="50000"/>
                  </a:schemeClr>
                </a:solidFill>
              </a:rPr>
              <a:t>levels</a:t>
            </a:r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 (</a:t>
            </a:r>
            <a:r>
              <a:rPr lang="es-ES" b="1" dirty="0" err="1">
                <a:solidFill>
                  <a:schemeClr val="accent1">
                    <a:lumMod val="50000"/>
                  </a:schemeClr>
                </a:solidFill>
              </a:rPr>
              <a:t>Pph</a:t>
            </a:r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, </a:t>
            </a:r>
            <a:r>
              <a:rPr lang="es-ES" b="1" dirty="0" err="1">
                <a:solidFill>
                  <a:schemeClr val="accent1">
                    <a:lumMod val="50000"/>
                  </a:schemeClr>
                </a:solidFill>
              </a:rPr>
              <a:t>Enz</a:t>
            </a:r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 and </a:t>
            </a:r>
            <a:r>
              <a:rPr lang="es-ES" b="1" dirty="0" err="1">
                <a:solidFill>
                  <a:schemeClr val="accent1">
                    <a:lumMod val="50000"/>
                  </a:schemeClr>
                </a:solidFill>
              </a:rPr>
              <a:t>Met</a:t>
            </a:r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)</a:t>
            </a:r>
          </a:p>
          <a:p>
            <a:endParaRPr lang="es-ES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Networks</a:t>
            </a:r>
          </a:p>
          <a:p>
            <a:endParaRPr lang="es-ES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                   </a:t>
            </a:r>
            <a:endParaRPr lang="en-GB" b="1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39951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A02D5525-8F5C-1ACB-0FAB-50F84D5EB7E4}"/>
              </a:ext>
            </a:extLst>
          </p:cNvPr>
          <p:cNvSpPr txBox="1"/>
          <p:nvPr/>
        </p:nvSpPr>
        <p:spPr>
          <a:xfrm>
            <a:off x="4649821" y="34286"/>
            <a:ext cx="29968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b="1" dirty="0">
                <a:solidFill>
                  <a:schemeClr val="accent1">
                    <a:lumMod val="75000"/>
                  </a:schemeClr>
                </a:solidFill>
              </a:rPr>
              <a:t>RNA-</a:t>
            </a:r>
            <a:r>
              <a:rPr lang="es-ES" sz="4800" b="1" dirty="0" err="1">
                <a:solidFill>
                  <a:schemeClr val="accent1">
                    <a:lumMod val="75000"/>
                  </a:schemeClr>
                </a:solidFill>
              </a:rPr>
              <a:t>seq</a:t>
            </a:r>
            <a:endParaRPr lang="es-ES" sz="48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CEB3E4A9-7ECD-7D0D-48FC-E4C6B2CFCE04}"/>
              </a:ext>
            </a:extLst>
          </p:cNvPr>
          <p:cNvSpPr txBox="1"/>
          <p:nvPr/>
        </p:nvSpPr>
        <p:spPr>
          <a:xfrm>
            <a:off x="990452" y="1312916"/>
            <a:ext cx="5204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PROBLEMS: ANNOTATION ITAG 4.0</a:t>
            </a:r>
            <a:endParaRPr lang="en-GB" b="1" dirty="0">
              <a:solidFill>
                <a:srgbClr val="FF0000"/>
              </a:solidFill>
            </a:endParaRPr>
          </a:p>
        </p:txBody>
      </p:sp>
      <p:cxnSp>
        <p:nvCxnSpPr>
          <p:cNvPr id="5" name="Conector recto de flecha 4">
            <a:extLst>
              <a:ext uri="{FF2B5EF4-FFF2-40B4-BE49-F238E27FC236}">
                <a16:creationId xmlns:a16="http://schemas.microsoft.com/office/drawing/2014/main" id="{FD9C2A21-E260-D70B-A3AC-1D7FFEECFDA9}"/>
              </a:ext>
            </a:extLst>
          </p:cNvPr>
          <p:cNvCxnSpPr>
            <a:cxnSpLocks/>
          </p:cNvCxnSpPr>
          <p:nvPr/>
        </p:nvCxnSpPr>
        <p:spPr>
          <a:xfrm>
            <a:off x="4649821" y="1497582"/>
            <a:ext cx="20719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uadroTexto 6">
            <a:extLst>
              <a:ext uri="{FF2B5EF4-FFF2-40B4-BE49-F238E27FC236}">
                <a16:creationId xmlns:a16="http://schemas.microsoft.com/office/drawing/2014/main" id="{7BA2282D-8BA3-4115-E0FA-EE6B1CCB01B5}"/>
              </a:ext>
            </a:extLst>
          </p:cNvPr>
          <p:cNvSpPr txBox="1"/>
          <p:nvPr/>
        </p:nvSpPr>
        <p:spPr>
          <a:xfrm>
            <a:off x="6926771" y="1312916"/>
            <a:ext cx="5204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MAPPED AND CHANGED TO ITAG 4.1</a:t>
            </a:r>
            <a:endParaRPr lang="en-GB" b="1" dirty="0">
              <a:solidFill>
                <a:srgbClr val="FF0000"/>
              </a:solidFill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921C2E59-39FA-74DC-93A9-883CE2CCD2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4412" y="2324513"/>
            <a:ext cx="2623134" cy="1370884"/>
          </a:xfrm>
          <a:prstGeom prst="rect">
            <a:avLst/>
          </a:prstGeom>
        </p:spPr>
      </p:pic>
      <p:sp>
        <p:nvSpPr>
          <p:cNvPr id="11" name="CuadroTexto 10">
            <a:hlinkClick r:id="rId3"/>
            <a:extLst>
              <a:ext uri="{FF2B5EF4-FFF2-40B4-BE49-F238E27FC236}">
                <a16:creationId xmlns:a16="http://schemas.microsoft.com/office/drawing/2014/main" id="{B4F6B997-1DA6-AE69-6BED-D7475EE91B7A}"/>
              </a:ext>
            </a:extLst>
          </p:cNvPr>
          <p:cNvSpPr txBox="1"/>
          <p:nvPr/>
        </p:nvSpPr>
        <p:spPr>
          <a:xfrm>
            <a:off x="1820427" y="4077405"/>
            <a:ext cx="10212688" cy="5186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u="sng" dirty="0">
                <a:solidFill>
                  <a:schemeClr val="accent1"/>
                </a:solidFill>
              </a:rPr>
              <a:t>https://github.com/NIB-SI/UJI-Omics-phd/blob/main/_I_UJI-Omics-phd/_S_multiOmicsIntegra/_A_02_DEtranscriptomics-R/scripts/01_DE.html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B3CE4D54-FA57-F80E-1D85-28C8B5CB7C58}"/>
              </a:ext>
            </a:extLst>
          </p:cNvPr>
          <p:cNvSpPr txBox="1"/>
          <p:nvPr/>
        </p:nvSpPr>
        <p:spPr>
          <a:xfrm>
            <a:off x="505838" y="3452017"/>
            <a:ext cx="1448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/>
              <a:t>HTML </a:t>
            </a:r>
            <a:r>
              <a:rPr lang="es-ES" b="1" dirty="0" err="1"/>
              <a:t>DEGs</a:t>
            </a:r>
            <a:endParaRPr lang="en-GB" b="1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59173124-0281-D4A5-007C-01B2873DD54D}"/>
              </a:ext>
            </a:extLst>
          </p:cNvPr>
          <p:cNvSpPr txBox="1"/>
          <p:nvPr/>
        </p:nvSpPr>
        <p:spPr>
          <a:xfrm>
            <a:off x="1820427" y="3406222"/>
            <a:ext cx="1180754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rgbClr val="0070C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https://github.com/NIB-SI/UJI-Omics-phd/blob/main/_I_UJI-Omics-phd/_S_multiOmicsIntegra/_A_02_DEtranscriptomics-R/output/DEGS%20for%20network.xlsx</a:t>
            </a:r>
            <a:endParaRPr lang="en-GB" sz="1400" dirty="0">
              <a:solidFill>
                <a:srgbClr val="0070C0"/>
              </a:solidFill>
            </a:endParaRP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861D6F9E-ECD5-C03A-5094-09E6BBBE9446}"/>
              </a:ext>
            </a:extLst>
          </p:cNvPr>
          <p:cNvSpPr txBox="1"/>
          <p:nvPr/>
        </p:nvSpPr>
        <p:spPr>
          <a:xfrm>
            <a:off x="505838" y="4097933"/>
            <a:ext cx="1624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/>
              <a:t>TABLE </a:t>
            </a:r>
            <a:r>
              <a:rPr lang="es-ES" b="1" dirty="0" err="1"/>
              <a:t>DEGs</a:t>
            </a:r>
            <a:endParaRPr lang="en-GB" b="1" dirty="0"/>
          </a:p>
        </p:txBody>
      </p:sp>
      <p:sp>
        <p:nvSpPr>
          <p:cNvPr id="15" name="CuadroTexto 14">
            <a:hlinkClick r:id="rId5"/>
            <a:extLst>
              <a:ext uri="{FF2B5EF4-FFF2-40B4-BE49-F238E27FC236}">
                <a16:creationId xmlns:a16="http://schemas.microsoft.com/office/drawing/2014/main" id="{D1E6CEE7-B576-737F-4DAE-7F780CE2483D}"/>
              </a:ext>
            </a:extLst>
          </p:cNvPr>
          <p:cNvSpPr txBox="1"/>
          <p:nvPr/>
        </p:nvSpPr>
        <p:spPr>
          <a:xfrm>
            <a:off x="1762061" y="4857555"/>
            <a:ext cx="103294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u="sng" dirty="0">
                <a:solidFill>
                  <a:srgbClr val="0070C0"/>
                </a:solidFill>
              </a:rPr>
              <a:t>https://github.com/NIB-SI/UJI-Omics-phd/blob/main/_I_UJI-Omics-phd/_S_multiOmicsIntegra/_A_03_EnrichmentTranscriptomics-R/output/GSEA_few-cols.x_newlsx.xlsx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C5503FF6-76BB-03B1-A4F6-D554C3444127}"/>
              </a:ext>
            </a:extLst>
          </p:cNvPr>
          <p:cNvSpPr txBox="1"/>
          <p:nvPr/>
        </p:nvSpPr>
        <p:spPr>
          <a:xfrm>
            <a:off x="254804" y="4744906"/>
            <a:ext cx="16999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/>
              <a:t>TABLE ENRICHMENT</a:t>
            </a:r>
            <a:endParaRPr lang="en-GB" b="1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393CF41-DEB4-7C88-8A4B-1618DC5C0DA8}"/>
              </a:ext>
            </a:extLst>
          </p:cNvPr>
          <p:cNvSpPr txBox="1"/>
          <p:nvPr/>
        </p:nvSpPr>
        <p:spPr>
          <a:xfrm>
            <a:off x="10525119" y="1358284"/>
            <a:ext cx="17412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 dirty="0"/>
              <a:t>(Maria M. and </a:t>
            </a:r>
            <a:r>
              <a:rPr lang="es-ES" sz="1200" b="1" dirty="0" err="1"/>
              <a:t>Marko</a:t>
            </a:r>
            <a:r>
              <a:rPr lang="es-ES" sz="1200" b="1" dirty="0"/>
              <a:t> P.)</a:t>
            </a:r>
            <a:endParaRPr lang="en-GB" sz="1200" b="1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C6F83474-F286-80B7-737B-130BA0FAF95F}"/>
              </a:ext>
            </a:extLst>
          </p:cNvPr>
          <p:cNvSpPr txBox="1"/>
          <p:nvPr/>
        </p:nvSpPr>
        <p:spPr>
          <a:xfrm>
            <a:off x="4624412" y="2083523"/>
            <a:ext cx="4027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/>
              <a:t>Who </a:t>
            </a:r>
            <a:r>
              <a:rPr lang="es-ES" b="1" dirty="0" err="1"/>
              <a:t>performed</a:t>
            </a:r>
            <a:r>
              <a:rPr lang="es-ES" b="1" dirty="0"/>
              <a:t> </a:t>
            </a:r>
            <a:r>
              <a:rPr lang="es-ES" b="1" dirty="0" err="1"/>
              <a:t>the</a:t>
            </a:r>
            <a:r>
              <a:rPr lang="es-ES" b="1" dirty="0"/>
              <a:t> </a:t>
            </a:r>
            <a:r>
              <a:rPr lang="es-ES" b="1" dirty="0" err="1"/>
              <a:t>analysis</a:t>
            </a:r>
            <a:r>
              <a:rPr lang="es-ES" b="1" dirty="0"/>
              <a:t>:</a:t>
            </a:r>
            <a:endParaRPr lang="en-GB" b="1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21CF9C7A-38D5-6B6A-EDA7-B0C4063E4C8A}"/>
              </a:ext>
            </a:extLst>
          </p:cNvPr>
          <p:cNvSpPr txBox="1"/>
          <p:nvPr/>
        </p:nvSpPr>
        <p:spPr>
          <a:xfrm>
            <a:off x="1520080" y="1958832"/>
            <a:ext cx="1702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24 and 48 </a:t>
            </a:r>
            <a:r>
              <a:rPr lang="es-ES" b="1" dirty="0" err="1">
                <a:solidFill>
                  <a:srgbClr val="FF0000"/>
                </a:solidFill>
              </a:rPr>
              <a:t>hpi</a:t>
            </a:r>
            <a:endParaRPr lang="en-GB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00884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56A970F2-6D45-2FF7-8A20-DDCC113AC8E6}"/>
              </a:ext>
            </a:extLst>
          </p:cNvPr>
          <p:cNvSpPr txBox="1"/>
          <p:nvPr/>
        </p:nvSpPr>
        <p:spPr>
          <a:xfrm>
            <a:off x="3936674" y="15232"/>
            <a:ext cx="72169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DIFFERENTIAL EXPRESSED GENES (DEGS)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ED27B27-BC4F-01CB-35D1-4131826AE0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0792" y="776509"/>
            <a:ext cx="1376894" cy="1636014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9D1B4803-C78F-F84A-712B-91FE246DF9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1118" y="742853"/>
            <a:ext cx="1427939" cy="1703327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CFCD4A64-A7A5-8A06-680B-A2DFDBA56A27}"/>
              </a:ext>
            </a:extLst>
          </p:cNvPr>
          <p:cNvSpPr txBox="1"/>
          <p:nvPr/>
        </p:nvSpPr>
        <p:spPr>
          <a:xfrm>
            <a:off x="457314" y="1301873"/>
            <a:ext cx="2422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Raw </a:t>
            </a:r>
            <a:r>
              <a:rPr lang="es-ES" dirty="0" err="1"/>
              <a:t>counts</a:t>
            </a:r>
            <a:endParaRPr lang="en-GB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A2BC75FD-9A94-C10B-763C-C917877B7CE6}"/>
              </a:ext>
            </a:extLst>
          </p:cNvPr>
          <p:cNvSpPr txBox="1"/>
          <p:nvPr/>
        </p:nvSpPr>
        <p:spPr>
          <a:xfrm>
            <a:off x="5210802" y="1335530"/>
            <a:ext cx="14279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/>
              <a:t>Normalized</a:t>
            </a:r>
            <a:r>
              <a:rPr lang="es-ES" dirty="0"/>
              <a:t> </a:t>
            </a:r>
            <a:r>
              <a:rPr lang="es-ES" dirty="0" err="1"/>
              <a:t>counts</a:t>
            </a:r>
            <a:endParaRPr lang="en-GB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F358C6CD-9D19-06CC-C132-CCE7346571F2}"/>
              </a:ext>
            </a:extLst>
          </p:cNvPr>
          <p:cNvSpPr txBox="1"/>
          <p:nvPr/>
        </p:nvSpPr>
        <p:spPr>
          <a:xfrm>
            <a:off x="2492860" y="2429819"/>
            <a:ext cx="30285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Filter</a:t>
            </a:r>
            <a:r>
              <a:rPr lang="es-ES" dirty="0"/>
              <a:t> </a:t>
            </a:r>
            <a:r>
              <a:rPr lang="es-ES" dirty="0" err="1"/>
              <a:t>low-expressed</a:t>
            </a:r>
            <a:r>
              <a:rPr lang="es-ES" dirty="0"/>
              <a:t> genes </a:t>
            </a:r>
          </a:p>
          <a:p>
            <a:r>
              <a:rPr lang="es-ES" dirty="0" err="1"/>
              <a:t>Normalize</a:t>
            </a:r>
            <a:r>
              <a:rPr lang="es-ES" dirty="0"/>
              <a:t> data</a:t>
            </a:r>
            <a:endParaRPr lang="en-GB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A3FC1238-A55A-94DD-EAB0-6226F232A37F}"/>
              </a:ext>
            </a:extLst>
          </p:cNvPr>
          <p:cNvSpPr txBox="1"/>
          <p:nvPr/>
        </p:nvSpPr>
        <p:spPr>
          <a:xfrm>
            <a:off x="7332751" y="2491496"/>
            <a:ext cx="2422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Limma-Voom</a:t>
            </a:r>
            <a:r>
              <a:rPr lang="es-ES" dirty="0"/>
              <a:t> </a:t>
            </a:r>
            <a:r>
              <a:rPr lang="es-ES" dirty="0" err="1"/>
              <a:t>method</a:t>
            </a:r>
            <a:endParaRPr lang="en-GB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553655CE-C6CC-0A6B-55B1-3551418EAF23}"/>
              </a:ext>
            </a:extLst>
          </p:cNvPr>
          <p:cNvSpPr txBox="1"/>
          <p:nvPr/>
        </p:nvSpPr>
        <p:spPr>
          <a:xfrm>
            <a:off x="10426315" y="1209540"/>
            <a:ext cx="24221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DEGs</a:t>
            </a:r>
            <a:endParaRPr lang="es-ES" dirty="0"/>
          </a:p>
          <a:p>
            <a:r>
              <a:rPr lang="es-ES" dirty="0" err="1"/>
              <a:t>LogFC</a:t>
            </a:r>
            <a:endParaRPr lang="es-ES" dirty="0"/>
          </a:p>
          <a:p>
            <a:r>
              <a:rPr lang="es-ES" dirty="0"/>
              <a:t>P-</a:t>
            </a:r>
            <a:r>
              <a:rPr lang="es-ES" dirty="0" err="1"/>
              <a:t>values</a:t>
            </a:r>
            <a:endParaRPr lang="en-GB" dirty="0"/>
          </a:p>
        </p:txBody>
      </p:sp>
      <p:sp>
        <p:nvSpPr>
          <p:cNvPr id="14" name="Flecha: a la derecha 13">
            <a:extLst>
              <a:ext uri="{FF2B5EF4-FFF2-40B4-BE49-F238E27FC236}">
                <a16:creationId xmlns:a16="http://schemas.microsoft.com/office/drawing/2014/main" id="{7B3729E1-D8CA-41A7-C055-02C9ACC01496}"/>
              </a:ext>
            </a:extLst>
          </p:cNvPr>
          <p:cNvSpPr/>
          <p:nvPr/>
        </p:nvSpPr>
        <p:spPr>
          <a:xfrm>
            <a:off x="1881444" y="1401875"/>
            <a:ext cx="703565" cy="2014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Flecha: a la derecha 14">
            <a:extLst>
              <a:ext uri="{FF2B5EF4-FFF2-40B4-BE49-F238E27FC236}">
                <a16:creationId xmlns:a16="http://schemas.microsoft.com/office/drawing/2014/main" id="{C0D90CC4-38F5-6CCE-0A88-BD0B9205A166}"/>
              </a:ext>
            </a:extLst>
          </p:cNvPr>
          <p:cNvSpPr/>
          <p:nvPr/>
        </p:nvSpPr>
        <p:spPr>
          <a:xfrm>
            <a:off x="4425588" y="1443864"/>
            <a:ext cx="703565" cy="20147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Flecha: a la derecha 15">
            <a:extLst>
              <a:ext uri="{FF2B5EF4-FFF2-40B4-BE49-F238E27FC236}">
                <a16:creationId xmlns:a16="http://schemas.microsoft.com/office/drawing/2014/main" id="{12B0C045-27F8-C316-F22E-7837C2EC240F}"/>
              </a:ext>
            </a:extLst>
          </p:cNvPr>
          <p:cNvSpPr/>
          <p:nvPr/>
        </p:nvSpPr>
        <p:spPr>
          <a:xfrm>
            <a:off x="6756317" y="1406616"/>
            <a:ext cx="703565" cy="20147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AF59C6C8-8830-E247-0A4E-B14066A8C1E2}"/>
              </a:ext>
            </a:extLst>
          </p:cNvPr>
          <p:cNvSpPr txBox="1"/>
          <p:nvPr/>
        </p:nvSpPr>
        <p:spPr>
          <a:xfrm>
            <a:off x="1724900" y="4658619"/>
            <a:ext cx="24221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/>
              <a:t>Normalized</a:t>
            </a:r>
            <a:r>
              <a:rPr lang="es-ES" dirty="0"/>
              <a:t> </a:t>
            </a:r>
            <a:r>
              <a:rPr lang="es-ES" dirty="0" err="1"/>
              <a:t>counts</a:t>
            </a:r>
            <a:endParaRPr lang="es-ES" dirty="0"/>
          </a:p>
          <a:p>
            <a:pPr algn="ctr"/>
            <a:r>
              <a:rPr lang="es-ES" dirty="0"/>
              <a:t>(</a:t>
            </a:r>
            <a:r>
              <a:rPr lang="es-ES" dirty="0" err="1"/>
              <a:t>from</a:t>
            </a:r>
            <a:r>
              <a:rPr lang="es-ES" dirty="0"/>
              <a:t> </a:t>
            </a:r>
            <a:r>
              <a:rPr lang="es-ES" dirty="0" err="1"/>
              <a:t>edgeR</a:t>
            </a:r>
            <a:r>
              <a:rPr lang="es-ES" dirty="0"/>
              <a:t>)</a:t>
            </a:r>
            <a:endParaRPr lang="en-GB" dirty="0"/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824EA660-36DF-EA7A-10AE-787B34C627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8753" y="4391674"/>
            <a:ext cx="2014493" cy="1207128"/>
          </a:xfrm>
          <a:prstGeom prst="rect">
            <a:avLst/>
          </a:prstGeom>
        </p:spPr>
      </p:pic>
      <p:sp>
        <p:nvSpPr>
          <p:cNvPr id="20" name="CuadroTexto 19">
            <a:extLst>
              <a:ext uri="{FF2B5EF4-FFF2-40B4-BE49-F238E27FC236}">
                <a16:creationId xmlns:a16="http://schemas.microsoft.com/office/drawing/2014/main" id="{5FD869F5-0C10-8D3D-2708-78D03B6EFA64}"/>
              </a:ext>
            </a:extLst>
          </p:cNvPr>
          <p:cNvSpPr txBox="1"/>
          <p:nvPr/>
        </p:nvSpPr>
        <p:spPr>
          <a:xfrm>
            <a:off x="8301402" y="4647374"/>
            <a:ext cx="3923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Classes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genes </a:t>
            </a:r>
            <a:r>
              <a:rPr lang="es-ES" dirty="0" err="1"/>
              <a:t>over-repressented</a:t>
            </a:r>
            <a:endParaRPr lang="en-GB" dirty="0"/>
          </a:p>
        </p:txBody>
      </p:sp>
      <p:sp>
        <p:nvSpPr>
          <p:cNvPr id="21" name="Flecha: a la derecha 20">
            <a:extLst>
              <a:ext uri="{FF2B5EF4-FFF2-40B4-BE49-F238E27FC236}">
                <a16:creationId xmlns:a16="http://schemas.microsoft.com/office/drawing/2014/main" id="{B0275EA6-D3A3-AD67-4C9C-2A170D53858F}"/>
              </a:ext>
            </a:extLst>
          </p:cNvPr>
          <p:cNvSpPr/>
          <p:nvPr/>
        </p:nvSpPr>
        <p:spPr>
          <a:xfrm>
            <a:off x="4055537" y="4767099"/>
            <a:ext cx="703565" cy="20147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Flecha: a la derecha 21">
            <a:extLst>
              <a:ext uri="{FF2B5EF4-FFF2-40B4-BE49-F238E27FC236}">
                <a16:creationId xmlns:a16="http://schemas.microsoft.com/office/drawing/2014/main" id="{F03A2A70-4F6A-F32C-6E0D-0029897A0E81}"/>
              </a:ext>
            </a:extLst>
          </p:cNvPr>
          <p:cNvSpPr/>
          <p:nvPr/>
        </p:nvSpPr>
        <p:spPr>
          <a:xfrm>
            <a:off x="7432897" y="4780307"/>
            <a:ext cx="703565" cy="20147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2628BDE9-B092-B792-6C99-5AAB7DE673F5}"/>
              </a:ext>
            </a:extLst>
          </p:cNvPr>
          <p:cNvSpPr txBox="1"/>
          <p:nvPr/>
        </p:nvSpPr>
        <p:spPr>
          <a:xfrm>
            <a:off x="4521027" y="3719419"/>
            <a:ext cx="32365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ENRICHMENT ANALYSIS</a:t>
            </a:r>
          </a:p>
        </p:txBody>
      </p:sp>
      <p:sp>
        <p:nvSpPr>
          <p:cNvPr id="28" name="Flecha: a la derecha 27">
            <a:extLst>
              <a:ext uri="{FF2B5EF4-FFF2-40B4-BE49-F238E27FC236}">
                <a16:creationId xmlns:a16="http://schemas.microsoft.com/office/drawing/2014/main" id="{FEB3EE5D-C068-9527-EBD4-1022F6B0B3B6}"/>
              </a:ext>
            </a:extLst>
          </p:cNvPr>
          <p:cNvSpPr/>
          <p:nvPr/>
        </p:nvSpPr>
        <p:spPr>
          <a:xfrm>
            <a:off x="9340651" y="1373797"/>
            <a:ext cx="703565" cy="20147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78FA19A1-B3D5-8866-55BA-5B36DBEF4450}"/>
              </a:ext>
            </a:extLst>
          </p:cNvPr>
          <p:cNvSpPr txBox="1"/>
          <p:nvPr/>
        </p:nvSpPr>
        <p:spPr>
          <a:xfrm>
            <a:off x="3136486" y="496587"/>
            <a:ext cx="1269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u="sng" dirty="0" err="1">
                <a:solidFill>
                  <a:schemeClr val="accent1">
                    <a:lumMod val="75000"/>
                  </a:schemeClr>
                </a:solidFill>
              </a:rPr>
              <a:t>EdgeR</a:t>
            </a:r>
            <a:endParaRPr lang="es-ES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63234E52-34ED-4CFC-8919-C7295F3B80DB}"/>
              </a:ext>
            </a:extLst>
          </p:cNvPr>
          <p:cNvSpPr txBox="1"/>
          <p:nvPr/>
        </p:nvSpPr>
        <p:spPr>
          <a:xfrm>
            <a:off x="7332751" y="2791107"/>
            <a:ext cx="29396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Contrast</a:t>
            </a:r>
            <a:r>
              <a:rPr lang="es-ES" dirty="0"/>
              <a:t> </a:t>
            </a:r>
            <a:r>
              <a:rPr lang="es-ES" dirty="0" err="1"/>
              <a:t>from</a:t>
            </a:r>
            <a:r>
              <a:rPr lang="es-ES" dirty="0"/>
              <a:t> Linear </a:t>
            </a:r>
            <a:r>
              <a:rPr lang="es-ES" dirty="0" err="1"/>
              <a:t>Model</a:t>
            </a:r>
            <a:endParaRPr lang="es-ES" dirty="0"/>
          </a:p>
          <a:p>
            <a:r>
              <a:rPr lang="es-ES" dirty="0" err="1"/>
              <a:t>Ebayes</a:t>
            </a:r>
            <a:r>
              <a:rPr lang="es-ES" dirty="0"/>
              <a:t> </a:t>
            </a:r>
            <a:r>
              <a:rPr lang="es-ES" dirty="0" err="1"/>
              <a:t>statistics</a:t>
            </a:r>
            <a:r>
              <a:rPr lang="es-ES" dirty="0"/>
              <a:t>  </a:t>
            </a:r>
            <a:endParaRPr lang="en-GB" dirty="0"/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489FF31D-8007-03DE-6A0E-F8F441D70A22}"/>
              </a:ext>
            </a:extLst>
          </p:cNvPr>
          <p:cNvSpPr txBox="1"/>
          <p:nvPr/>
        </p:nvSpPr>
        <p:spPr>
          <a:xfrm>
            <a:off x="8068959" y="434601"/>
            <a:ext cx="1269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u="sng" dirty="0" err="1">
                <a:solidFill>
                  <a:schemeClr val="accent1">
                    <a:lumMod val="75000"/>
                  </a:schemeClr>
                </a:solidFill>
              </a:rPr>
              <a:t>limma</a:t>
            </a:r>
            <a:endParaRPr lang="es-ES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ED32EF26-CC33-B28B-E20A-0656661CEFA6}"/>
              </a:ext>
            </a:extLst>
          </p:cNvPr>
          <p:cNvSpPr txBox="1"/>
          <p:nvPr/>
        </p:nvSpPr>
        <p:spPr>
          <a:xfrm>
            <a:off x="703901" y="919544"/>
            <a:ext cx="1282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Input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7F164072-E2B7-3CE3-66AF-D57183D3D9D5}"/>
              </a:ext>
            </a:extLst>
          </p:cNvPr>
          <p:cNvSpPr txBox="1"/>
          <p:nvPr/>
        </p:nvSpPr>
        <p:spPr>
          <a:xfrm>
            <a:off x="10355349" y="919544"/>
            <a:ext cx="1282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Output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82A2EB4E-0B07-CD06-5388-432C1F795AFB}"/>
              </a:ext>
            </a:extLst>
          </p:cNvPr>
          <p:cNvSpPr txBox="1"/>
          <p:nvPr/>
        </p:nvSpPr>
        <p:spPr>
          <a:xfrm>
            <a:off x="2516891" y="4289287"/>
            <a:ext cx="1282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Input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921DAFF2-0BF5-1006-56AA-287562A8B0D6}"/>
              </a:ext>
            </a:extLst>
          </p:cNvPr>
          <p:cNvSpPr txBox="1"/>
          <p:nvPr/>
        </p:nvSpPr>
        <p:spPr>
          <a:xfrm>
            <a:off x="9856704" y="4356617"/>
            <a:ext cx="1282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err="1">
                <a:solidFill>
                  <a:srgbClr val="FF0000"/>
                </a:solidFill>
              </a:rPr>
              <a:t>Ouput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A75B65BB-4C3A-8E36-C044-7EEE1C6AE8F8}"/>
              </a:ext>
            </a:extLst>
          </p:cNvPr>
          <p:cNvSpPr txBox="1"/>
          <p:nvPr/>
        </p:nvSpPr>
        <p:spPr>
          <a:xfrm>
            <a:off x="9184702" y="114517"/>
            <a:ext cx="26260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 dirty="0"/>
              <a:t>(Maria M., </a:t>
            </a:r>
            <a:r>
              <a:rPr lang="es-ES" sz="1200" b="1" dirty="0" err="1"/>
              <a:t>Marko</a:t>
            </a:r>
            <a:r>
              <a:rPr lang="es-ES" sz="1200" b="1" dirty="0"/>
              <a:t> P., Maja and Pedro)</a:t>
            </a:r>
            <a:endParaRPr lang="en-GB" sz="1200" b="1" dirty="0"/>
          </a:p>
        </p:txBody>
      </p:sp>
    </p:spTree>
    <p:extLst>
      <p:ext uri="{BB962C8B-B14F-4D97-AF65-F5344CB8AC3E}">
        <p14:creationId xmlns:p14="http://schemas.microsoft.com/office/powerpoint/2010/main" val="21503740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74;p2">
            <a:extLst>
              <a:ext uri="{FF2B5EF4-FFF2-40B4-BE49-F238E27FC236}">
                <a16:creationId xmlns:a16="http://schemas.microsoft.com/office/drawing/2014/main" id="{D9154D6B-9581-DBB8-796B-ED2F014C8991}"/>
              </a:ext>
            </a:extLst>
          </p:cNvPr>
          <p:cNvSpPr txBox="1"/>
          <p:nvPr/>
        </p:nvSpPr>
        <p:spPr>
          <a:xfrm>
            <a:off x="255788" y="227682"/>
            <a:ext cx="6894041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b="1" u="sng" dirty="0" err="1">
                <a:solidFill>
                  <a:schemeClr val="accent1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Plant</a:t>
            </a:r>
            <a:r>
              <a:rPr lang="es-ES" sz="2000" b="1" u="sng" dirty="0">
                <a:solidFill>
                  <a:schemeClr val="accent1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sz="2000" b="1" u="sng" dirty="0" err="1">
                <a:solidFill>
                  <a:schemeClr val="accent1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immunity</a:t>
            </a:r>
            <a:r>
              <a:rPr lang="es-ES" sz="2000" b="1" u="sng" dirty="0">
                <a:solidFill>
                  <a:schemeClr val="accent1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lang="es-ES" sz="2000" b="1" u="sng" dirty="0" err="1">
                <a:solidFill>
                  <a:schemeClr val="accent1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Biochemistry</a:t>
            </a:r>
            <a:r>
              <a:rPr lang="es-ES" sz="2000" b="1" u="sng" dirty="0">
                <a:solidFill>
                  <a:schemeClr val="accent1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sz="2000" b="1" u="sng" dirty="0" err="1">
                <a:solidFill>
                  <a:schemeClr val="accent1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group</a:t>
            </a:r>
            <a:endParaRPr sz="2000" b="1" u="sng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CuadroTexto 5">
            <a:hlinkClick r:id="rId2"/>
            <a:extLst>
              <a:ext uri="{FF2B5EF4-FFF2-40B4-BE49-F238E27FC236}">
                <a16:creationId xmlns:a16="http://schemas.microsoft.com/office/drawing/2014/main" id="{7F31F328-236B-3E7C-6951-6A3DA96D6081}"/>
              </a:ext>
            </a:extLst>
          </p:cNvPr>
          <p:cNvSpPr txBox="1"/>
          <p:nvPr/>
        </p:nvSpPr>
        <p:spPr>
          <a:xfrm>
            <a:off x="893119" y="2762197"/>
            <a:ext cx="39859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u="sng" dirty="0">
                <a:solidFill>
                  <a:schemeClr val="accent5">
                    <a:lumMod val="75000"/>
                  </a:schemeClr>
                </a:solidFill>
              </a:rPr>
              <a:t>https://nitropriming.wordpress.com/</a:t>
            </a:r>
          </a:p>
        </p:txBody>
      </p:sp>
      <p:sp>
        <p:nvSpPr>
          <p:cNvPr id="7" name="Google Shape;174;p2">
            <a:extLst>
              <a:ext uri="{FF2B5EF4-FFF2-40B4-BE49-F238E27FC236}">
                <a16:creationId xmlns:a16="http://schemas.microsoft.com/office/drawing/2014/main" id="{176A1B76-9C79-2AEE-FE1A-A66CBF5896BB}"/>
              </a:ext>
            </a:extLst>
          </p:cNvPr>
          <p:cNvSpPr txBox="1"/>
          <p:nvPr/>
        </p:nvSpPr>
        <p:spPr>
          <a:xfrm>
            <a:off x="1711693" y="3264848"/>
            <a:ext cx="5551625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b="1" dirty="0" err="1">
                <a:solidFill>
                  <a:schemeClr val="accent1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Research</a:t>
            </a:r>
            <a:r>
              <a:rPr lang="es-ES" sz="2400" b="1" dirty="0">
                <a:solidFill>
                  <a:schemeClr val="accent1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sz="2400" b="1" dirty="0" err="1">
                <a:solidFill>
                  <a:schemeClr val="accent1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lines</a:t>
            </a:r>
            <a:r>
              <a:rPr lang="es-ES" sz="2400" b="1" dirty="0">
                <a:solidFill>
                  <a:schemeClr val="accent1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?</a:t>
            </a:r>
            <a:endParaRPr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FCC7D8D6-E0C5-477E-C312-1D75AF58412B}"/>
              </a:ext>
            </a:extLst>
          </p:cNvPr>
          <p:cNvSpPr txBox="1"/>
          <p:nvPr/>
        </p:nvSpPr>
        <p:spPr>
          <a:xfrm>
            <a:off x="5998723" y="2018312"/>
            <a:ext cx="583051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>
              <a:buFont typeface="Arial" panose="020B0604020202020204" pitchFamily="34" charset="0"/>
              <a:buChar char="•"/>
            </a:pPr>
            <a:r>
              <a:rPr lang="en-GB" sz="2400" b="1" i="0" dirty="0">
                <a:solidFill>
                  <a:schemeClr val="accent1">
                    <a:lumMod val="75000"/>
                  </a:schemeClr>
                </a:solidFill>
                <a:effectLst/>
                <a:latin typeface="inherit"/>
              </a:rPr>
              <a:t>Induced resistance against pathogens</a:t>
            </a:r>
          </a:p>
          <a:p>
            <a:pPr algn="l" fontAlgn="base"/>
            <a:endParaRPr lang="en-GB" sz="2400" b="1" i="0" dirty="0">
              <a:solidFill>
                <a:schemeClr val="accent1">
                  <a:lumMod val="75000"/>
                </a:schemeClr>
              </a:solidFill>
              <a:effectLst/>
              <a:latin typeface="inherit"/>
            </a:endParaRP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GB" sz="2400" b="1" i="0" dirty="0">
                <a:solidFill>
                  <a:schemeClr val="accent1">
                    <a:lumMod val="75000"/>
                  </a:schemeClr>
                </a:solidFill>
                <a:effectLst/>
                <a:latin typeface="inherit"/>
              </a:rPr>
              <a:t>Plant-arthropod interactions</a:t>
            </a:r>
          </a:p>
          <a:p>
            <a:pPr algn="l" fontAlgn="base">
              <a:buFont typeface="Arial" panose="020B0604020202020204" pitchFamily="34" charset="0"/>
              <a:buChar char="•"/>
            </a:pPr>
            <a:endParaRPr lang="en-GB" sz="2400" b="1" dirty="0">
              <a:solidFill>
                <a:schemeClr val="accent1">
                  <a:lumMod val="75000"/>
                </a:schemeClr>
              </a:solidFill>
              <a:latin typeface="inherit"/>
            </a:endParaRP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GB" sz="2400" b="1" i="0" dirty="0">
                <a:solidFill>
                  <a:schemeClr val="accent1">
                    <a:lumMod val="75000"/>
                  </a:schemeClr>
                </a:solidFill>
                <a:effectLst/>
                <a:latin typeface="inherit"/>
              </a:rPr>
              <a:t>Priming</a:t>
            </a:r>
          </a:p>
          <a:p>
            <a:pPr algn="l" fontAlgn="base"/>
            <a:endParaRPr lang="en-GB" sz="2400" b="1" i="0" dirty="0">
              <a:solidFill>
                <a:schemeClr val="accent1">
                  <a:lumMod val="75000"/>
                </a:schemeClr>
              </a:solidFill>
              <a:effectLst/>
              <a:latin typeface="inherit"/>
            </a:endParaRP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GB" sz="2400" b="1" dirty="0">
                <a:solidFill>
                  <a:schemeClr val="accent1">
                    <a:lumMod val="75000"/>
                  </a:schemeClr>
                </a:solidFill>
                <a:latin typeface="inherit"/>
              </a:rPr>
              <a:t>H</a:t>
            </a:r>
            <a:r>
              <a:rPr lang="en-GB" sz="2400" b="1" i="0" dirty="0">
                <a:solidFill>
                  <a:schemeClr val="accent1">
                    <a:lumMod val="75000"/>
                  </a:schemeClr>
                </a:solidFill>
                <a:effectLst/>
                <a:latin typeface="inherit"/>
              </a:rPr>
              <a:t>ormonal metabolism</a:t>
            </a:r>
          </a:p>
          <a:p>
            <a:pPr algn="l" fontAlgn="base">
              <a:buFont typeface="Arial" panose="020B0604020202020204" pitchFamily="34" charset="0"/>
              <a:buChar char="•"/>
            </a:pPr>
            <a:endParaRPr lang="en-GB" sz="2400" b="1" dirty="0">
              <a:solidFill>
                <a:schemeClr val="accent1">
                  <a:lumMod val="75000"/>
                </a:schemeClr>
              </a:solidFill>
              <a:latin typeface="inherit"/>
            </a:endParaRP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GB" sz="2400" b="1" i="0" dirty="0">
                <a:solidFill>
                  <a:schemeClr val="accent1">
                    <a:lumMod val="75000"/>
                  </a:schemeClr>
                </a:solidFill>
                <a:effectLst/>
                <a:latin typeface="inherit"/>
              </a:rPr>
              <a:t>Metabolomics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58538DA2-754D-0824-F2F0-4F8D0357B3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098" y="907397"/>
            <a:ext cx="4411903" cy="1854800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5FCF665A-F75D-621F-47AB-AED8392B0B95}"/>
              </a:ext>
            </a:extLst>
          </p:cNvPr>
          <p:cNvSpPr txBox="1"/>
          <p:nvPr/>
        </p:nvSpPr>
        <p:spPr>
          <a:xfrm>
            <a:off x="5391554" y="243050"/>
            <a:ext cx="2402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/>
              <a:t>(</a:t>
            </a:r>
            <a:r>
              <a:rPr lang="es-ES" b="1" dirty="0" err="1"/>
              <a:t>Universitat</a:t>
            </a:r>
            <a:r>
              <a:rPr lang="es-ES" b="1" dirty="0"/>
              <a:t> Jaume I)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11344984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B89802F-90C7-E17F-CC56-61206A041D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0873" y="795891"/>
            <a:ext cx="8670254" cy="5814449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329DA79F-FC0E-D269-A615-96BE95CEAE19}"/>
              </a:ext>
            </a:extLst>
          </p:cNvPr>
          <p:cNvSpPr txBox="1"/>
          <p:nvPr/>
        </p:nvSpPr>
        <p:spPr>
          <a:xfrm>
            <a:off x="1961827" y="240949"/>
            <a:ext cx="82683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MULTIDIMENSIONAL SCALING AND SPIDERPLOTS RAW DATA</a:t>
            </a:r>
          </a:p>
        </p:txBody>
      </p:sp>
      <p:cxnSp>
        <p:nvCxnSpPr>
          <p:cNvPr id="4" name="Conector recto de flecha 3">
            <a:extLst>
              <a:ext uri="{FF2B5EF4-FFF2-40B4-BE49-F238E27FC236}">
                <a16:creationId xmlns:a16="http://schemas.microsoft.com/office/drawing/2014/main" id="{95F3329E-FCE2-4CBB-6350-727BB74BA1AB}"/>
              </a:ext>
            </a:extLst>
          </p:cNvPr>
          <p:cNvCxnSpPr>
            <a:cxnSpLocks/>
          </p:cNvCxnSpPr>
          <p:nvPr/>
        </p:nvCxnSpPr>
        <p:spPr>
          <a:xfrm>
            <a:off x="7001056" y="4934940"/>
            <a:ext cx="0" cy="2985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uadroTexto 4">
            <a:extLst>
              <a:ext uri="{FF2B5EF4-FFF2-40B4-BE49-F238E27FC236}">
                <a16:creationId xmlns:a16="http://schemas.microsoft.com/office/drawing/2014/main" id="{DC26EBB7-DC63-F9B2-9116-C7B24BC2874A}"/>
              </a:ext>
            </a:extLst>
          </p:cNvPr>
          <p:cNvSpPr txBox="1"/>
          <p:nvPr/>
        </p:nvSpPr>
        <p:spPr>
          <a:xfrm>
            <a:off x="5167740" y="4503109"/>
            <a:ext cx="31762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 err="1">
                <a:solidFill>
                  <a:schemeClr val="accent1">
                    <a:lumMod val="50000"/>
                  </a:schemeClr>
                </a:solidFill>
              </a:rPr>
              <a:t>Infection</a:t>
            </a:r>
            <a:r>
              <a:rPr lang="es-ES" sz="1600" b="1" dirty="0">
                <a:solidFill>
                  <a:schemeClr val="accent1">
                    <a:lumMod val="50000"/>
                  </a:schemeClr>
                </a:solidFill>
              </a:rPr>
              <a:t> has </a:t>
            </a:r>
            <a:r>
              <a:rPr lang="es-ES" sz="1600" b="1" dirty="0" err="1">
                <a:solidFill>
                  <a:schemeClr val="accent1">
                    <a:lumMod val="50000"/>
                  </a:schemeClr>
                </a:solidFill>
              </a:rPr>
              <a:t>the</a:t>
            </a:r>
            <a:r>
              <a:rPr lang="es-ES" sz="16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1600" b="1" dirty="0" err="1">
                <a:solidFill>
                  <a:schemeClr val="accent1">
                    <a:lumMod val="50000"/>
                  </a:schemeClr>
                </a:solidFill>
              </a:rPr>
              <a:t>higher</a:t>
            </a:r>
            <a:r>
              <a:rPr lang="es-ES" sz="16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1600" b="1" dirty="0" err="1">
                <a:solidFill>
                  <a:schemeClr val="accent1">
                    <a:lumMod val="50000"/>
                  </a:schemeClr>
                </a:solidFill>
              </a:rPr>
              <a:t>impact</a:t>
            </a:r>
            <a:endParaRPr lang="es-E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DF3AEC2F-AE5D-AA98-5015-9B95A8AE8340}"/>
              </a:ext>
            </a:extLst>
          </p:cNvPr>
          <p:cNvSpPr txBox="1"/>
          <p:nvPr/>
        </p:nvSpPr>
        <p:spPr>
          <a:xfrm>
            <a:off x="9173747" y="568248"/>
            <a:ext cx="31762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 err="1">
                <a:solidFill>
                  <a:srgbClr val="FF0000"/>
                </a:solidFill>
              </a:rPr>
              <a:t>For</a:t>
            </a:r>
            <a:r>
              <a:rPr lang="es-ES" sz="1600" b="1" dirty="0">
                <a:solidFill>
                  <a:srgbClr val="FF0000"/>
                </a:solidFill>
              </a:rPr>
              <a:t> 24 and 48 </a:t>
            </a:r>
            <a:r>
              <a:rPr lang="es-ES" sz="1600" b="1" dirty="0" err="1">
                <a:solidFill>
                  <a:srgbClr val="FF0000"/>
                </a:solidFill>
              </a:rPr>
              <a:t>hpi</a:t>
            </a:r>
            <a:r>
              <a:rPr lang="es-ES" sz="1600" b="1" dirty="0">
                <a:solidFill>
                  <a:srgbClr val="FF0000"/>
                </a:solidFill>
              </a:rPr>
              <a:t> </a:t>
            </a:r>
            <a:r>
              <a:rPr lang="es-ES" sz="1600" b="1" dirty="0" err="1">
                <a:solidFill>
                  <a:srgbClr val="FF0000"/>
                </a:solidFill>
              </a:rPr>
              <a:t>because</a:t>
            </a:r>
            <a:r>
              <a:rPr lang="es-ES" sz="1600" b="1" dirty="0">
                <a:solidFill>
                  <a:srgbClr val="FF0000"/>
                </a:solidFill>
              </a:rPr>
              <a:t> </a:t>
            </a:r>
            <a:r>
              <a:rPr lang="es-ES" sz="1600" b="1" dirty="0" err="1">
                <a:solidFill>
                  <a:srgbClr val="FF0000"/>
                </a:solidFill>
              </a:rPr>
              <a:t>we</a:t>
            </a:r>
            <a:r>
              <a:rPr lang="es-ES" sz="1600" b="1" dirty="0">
                <a:solidFill>
                  <a:srgbClr val="FF0000"/>
                </a:solidFill>
              </a:rPr>
              <a:t> </a:t>
            </a:r>
            <a:r>
              <a:rPr lang="es-ES" sz="1600" b="1" dirty="0" err="1">
                <a:solidFill>
                  <a:srgbClr val="FF0000"/>
                </a:solidFill>
              </a:rPr>
              <a:t>didn’t</a:t>
            </a:r>
            <a:r>
              <a:rPr lang="es-ES" sz="1600" b="1" dirty="0">
                <a:solidFill>
                  <a:srgbClr val="FF0000"/>
                </a:solidFill>
              </a:rPr>
              <a:t> observe </a:t>
            </a:r>
            <a:r>
              <a:rPr lang="es-ES" sz="1600" b="1" dirty="0" err="1">
                <a:solidFill>
                  <a:srgbClr val="FF0000"/>
                </a:solidFill>
              </a:rPr>
              <a:t>changes</a:t>
            </a:r>
            <a:r>
              <a:rPr lang="es-ES" sz="1600" b="1" dirty="0">
                <a:solidFill>
                  <a:srgbClr val="FF0000"/>
                </a:solidFill>
              </a:rPr>
              <a:t> in 24 </a:t>
            </a:r>
            <a:r>
              <a:rPr lang="es-ES" sz="1600" b="1" dirty="0" err="1">
                <a:solidFill>
                  <a:srgbClr val="FF0000"/>
                </a:solidFill>
              </a:rPr>
              <a:t>hpi</a:t>
            </a:r>
            <a:r>
              <a:rPr lang="es-ES" sz="1600" b="1" dirty="0">
                <a:solidFill>
                  <a:srgbClr val="FF0000"/>
                </a:solidFill>
              </a:rPr>
              <a:t>. </a:t>
            </a:r>
            <a:r>
              <a:rPr lang="es-ES" sz="1600" b="1" dirty="0" err="1">
                <a:solidFill>
                  <a:srgbClr val="FF0000"/>
                </a:solidFill>
              </a:rPr>
              <a:t>Delay</a:t>
            </a:r>
            <a:r>
              <a:rPr lang="es-ES" sz="1600" b="1" dirty="0">
                <a:solidFill>
                  <a:srgbClr val="FF0000"/>
                </a:solidFill>
              </a:rPr>
              <a:t>??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4AD9DCE5-A957-FE05-754D-21AF3157C176}"/>
              </a:ext>
            </a:extLst>
          </p:cNvPr>
          <p:cNvSpPr txBox="1"/>
          <p:nvPr/>
        </p:nvSpPr>
        <p:spPr>
          <a:xfrm>
            <a:off x="259487" y="799080"/>
            <a:ext cx="1702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24 and 48 </a:t>
            </a:r>
            <a:r>
              <a:rPr lang="es-ES" b="1" dirty="0" err="1">
                <a:solidFill>
                  <a:srgbClr val="FF0000"/>
                </a:solidFill>
              </a:rPr>
              <a:t>hpi</a:t>
            </a:r>
            <a:endParaRPr lang="en-GB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68591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35B1255A-D638-FE50-C15E-0C78391B26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3731" y="788994"/>
            <a:ext cx="8680340" cy="5718812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183174C2-9BD9-3238-3637-27CC4125F7A7}"/>
              </a:ext>
            </a:extLst>
          </p:cNvPr>
          <p:cNvSpPr txBox="1"/>
          <p:nvPr/>
        </p:nvSpPr>
        <p:spPr>
          <a:xfrm>
            <a:off x="1349803" y="258181"/>
            <a:ext cx="92481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MULTIDIMENSIONAL SCALING AND SPIDERPLOTS NORMALIZED DATA</a:t>
            </a:r>
          </a:p>
        </p:txBody>
      </p:sp>
      <p:cxnSp>
        <p:nvCxnSpPr>
          <p:cNvPr id="4" name="Conector recto de flecha 3">
            <a:extLst>
              <a:ext uri="{FF2B5EF4-FFF2-40B4-BE49-F238E27FC236}">
                <a16:creationId xmlns:a16="http://schemas.microsoft.com/office/drawing/2014/main" id="{469E3696-2E12-DEEC-DD67-37B0C0CC9CD2}"/>
              </a:ext>
            </a:extLst>
          </p:cNvPr>
          <p:cNvCxnSpPr>
            <a:cxnSpLocks/>
          </p:cNvCxnSpPr>
          <p:nvPr/>
        </p:nvCxnSpPr>
        <p:spPr>
          <a:xfrm>
            <a:off x="7001056" y="4934940"/>
            <a:ext cx="0" cy="2985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uadroTexto 4">
            <a:extLst>
              <a:ext uri="{FF2B5EF4-FFF2-40B4-BE49-F238E27FC236}">
                <a16:creationId xmlns:a16="http://schemas.microsoft.com/office/drawing/2014/main" id="{38678D0E-EF34-B72F-257D-B81BB74FDCA3}"/>
              </a:ext>
            </a:extLst>
          </p:cNvPr>
          <p:cNvSpPr txBox="1"/>
          <p:nvPr/>
        </p:nvSpPr>
        <p:spPr>
          <a:xfrm>
            <a:off x="5167740" y="4503109"/>
            <a:ext cx="31762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 err="1">
                <a:solidFill>
                  <a:schemeClr val="accent1">
                    <a:lumMod val="50000"/>
                  </a:schemeClr>
                </a:solidFill>
              </a:rPr>
              <a:t>Infection</a:t>
            </a:r>
            <a:r>
              <a:rPr lang="es-ES" sz="1600" b="1" dirty="0">
                <a:solidFill>
                  <a:schemeClr val="accent1">
                    <a:lumMod val="50000"/>
                  </a:schemeClr>
                </a:solidFill>
              </a:rPr>
              <a:t> has </a:t>
            </a:r>
            <a:r>
              <a:rPr lang="es-ES" sz="1600" b="1" dirty="0" err="1">
                <a:solidFill>
                  <a:schemeClr val="accent1">
                    <a:lumMod val="50000"/>
                  </a:schemeClr>
                </a:solidFill>
              </a:rPr>
              <a:t>the</a:t>
            </a:r>
            <a:r>
              <a:rPr lang="es-ES" sz="16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1600" b="1" dirty="0" err="1">
                <a:solidFill>
                  <a:schemeClr val="accent1">
                    <a:lumMod val="50000"/>
                  </a:schemeClr>
                </a:solidFill>
              </a:rPr>
              <a:t>higher</a:t>
            </a:r>
            <a:r>
              <a:rPr lang="es-ES" sz="16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1600" b="1" dirty="0" err="1">
                <a:solidFill>
                  <a:schemeClr val="accent1">
                    <a:lumMod val="50000"/>
                  </a:schemeClr>
                </a:solidFill>
              </a:rPr>
              <a:t>impact</a:t>
            </a:r>
            <a:endParaRPr lang="es-E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E464F038-319B-9705-3C10-32C52FAD8126}"/>
              </a:ext>
            </a:extLst>
          </p:cNvPr>
          <p:cNvSpPr txBox="1"/>
          <p:nvPr/>
        </p:nvSpPr>
        <p:spPr>
          <a:xfrm>
            <a:off x="192703" y="788994"/>
            <a:ext cx="1702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24 and 48 </a:t>
            </a:r>
            <a:r>
              <a:rPr lang="es-ES" b="1" dirty="0" err="1">
                <a:solidFill>
                  <a:srgbClr val="FF0000"/>
                </a:solidFill>
              </a:rPr>
              <a:t>hpi</a:t>
            </a:r>
            <a:endParaRPr lang="en-GB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68389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CE1BACC7-357B-BC86-17A4-63F50625F5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1782" y="950070"/>
            <a:ext cx="6814972" cy="4769794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551DA69D-D031-8C89-1849-458F4836D9FF}"/>
              </a:ext>
            </a:extLst>
          </p:cNvPr>
          <p:cNvSpPr txBox="1"/>
          <p:nvPr/>
        </p:nvSpPr>
        <p:spPr>
          <a:xfrm>
            <a:off x="3791445" y="238726"/>
            <a:ext cx="5177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PRINCIPAL COORDINATED ANALYSIS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18284DB6-892D-44FF-74AE-09212C5A7601}"/>
              </a:ext>
            </a:extLst>
          </p:cNvPr>
          <p:cNvSpPr txBox="1"/>
          <p:nvPr/>
        </p:nvSpPr>
        <p:spPr>
          <a:xfrm>
            <a:off x="1113133" y="6109446"/>
            <a:ext cx="2388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u="sng" dirty="0" err="1">
                <a:solidFill>
                  <a:schemeClr val="accent1">
                    <a:lumMod val="75000"/>
                  </a:schemeClr>
                </a:solidFill>
              </a:rPr>
              <a:t>Euclidean</a:t>
            </a:r>
            <a:r>
              <a:rPr lang="es-ES" b="1" u="sng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b="1" u="sng" dirty="0" err="1">
                <a:solidFill>
                  <a:schemeClr val="accent1">
                    <a:lumMod val="75000"/>
                  </a:schemeClr>
                </a:solidFill>
              </a:rPr>
              <a:t>distance</a:t>
            </a:r>
            <a:endParaRPr lang="es-ES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8B1297A6-AE03-72F4-DE4C-EA576AA471E6}"/>
              </a:ext>
            </a:extLst>
          </p:cNvPr>
          <p:cNvSpPr txBox="1"/>
          <p:nvPr/>
        </p:nvSpPr>
        <p:spPr>
          <a:xfrm>
            <a:off x="8774913" y="560488"/>
            <a:ext cx="31762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 err="1">
                <a:solidFill>
                  <a:srgbClr val="FF0000"/>
                </a:solidFill>
              </a:rPr>
              <a:t>Too</a:t>
            </a:r>
            <a:r>
              <a:rPr lang="es-ES" sz="1600" b="1" dirty="0">
                <a:solidFill>
                  <a:srgbClr val="FF0000"/>
                </a:solidFill>
              </a:rPr>
              <a:t> </a:t>
            </a:r>
            <a:r>
              <a:rPr lang="es-ES" sz="1600" b="1" dirty="0" err="1">
                <a:solidFill>
                  <a:srgbClr val="FF0000"/>
                </a:solidFill>
              </a:rPr>
              <a:t>much</a:t>
            </a:r>
            <a:r>
              <a:rPr lang="es-ES" sz="1600" b="1" dirty="0">
                <a:solidFill>
                  <a:srgbClr val="FF0000"/>
                </a:solidFill>
              </a:rPr>
              <a:t> </a:t>
            </a:r>
            <a:r>
              <a:rPr lang="es-ES" sz="1600" b="1" dirty="0" err="1">
                <a:solidFill>
                  <a:srgbClr val="FF0000"/>
                </a:solidFill>
              </a:rPr>
              <a:t>variability</a:t>
            </a:r>
            <a:r>
              <a:rPr lang="es-ES" sz="1600" b="1" dirty="0">
                <a:solidFill>
                  <a:srgbClr val="FF0000"/>
                </a:solidFill>
              </a:rPr>
              <a:t> </a:t>
            </a:r>
            <a:r>
              <a:rPr lang="es-ES" sz="1600" b="1" dirty="0" err="1">
                <a:solidFill>
                  <a:srgbClr val="FF0000"/>
                </a:solidFill>
              </a:rPr>
              <a:t>between</a:t>
            </a:r>
            <a:r>
              <a:rPr lang="es-ES" sz="1600" b="1" dirty="0">
                <a:solidFill>
                  <a:srgbClr val="FF0000"/>
                </a:solidFill>
              </a:rPr>
              <a:t> </a:t>
            </a:r>
            <a:r>
              <a:rPr lang="es-ES" sz="1600" b="1" dirty="0" err="1">
                <a:solidFill>
                  <a:srgbClr val="FF0000"/>
                </a:solidFill>
              </a:rPr>
              <a:t>biological</a:t>
            </a:r>
            <a:r>
              <a:rPr lang="es-ES" sz="1600" b="1" dirty="0">
                <a:solidFill>
                  <a:srgbClr val="FF0000"/>
                </a:solidFill>
              </a:rPr>
              <a:t> </a:t>
            </a:r>
            <a:r>
              <a:rPr lang="es-ES" sz="1600" b="1" dirty="0" err="1">
                <a:solidFill>
                  <a:srgbClr val="FF0000"/>
                </a:solidFill>
              </a:rPr>
              <a:t>replicates</a:t>
            </a:r>
            <a:endParaRPr lang="es-ES" sz="1600" b="1" dirty="0">
              <a:solidFill>
                <a:srgbClr val="FF0000"/>
              </a:solidFill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94698A07-9617-4E69-74DA-6283EC52B956}"/>
              </a:ext>
            </a:extLst>
          </p:cNvPr>
          <p:cNvSpPr txBox="1"/>
          <p:nvPr/>
        </p:nvSpPr>
        <p:spPr>
          <a:xfrm>
            <a:off x="379379" y="350196"/>
            <a:ext cx="1702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24 and 48 </a:t>
            </a:r>
            <a:r>
              <a:rPr lang="es-ES" b="1" dirty="0" err="1">
                <a:solidFill>
                  <a:srgbClr val="FF0000"/>
                </a:solidFill>
              </a:rPr>
              <a:t>hpi</a:t>
            </a:r>
            <a:endParaRPr lang="en-GB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9611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6B953844-7850-6D4D-59F7-39C9927B1C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9825" y="846307"/>
            <a:ext cx="7472349" cy="5418306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A787F2C2-741A-5517-2822-59E702A766A1}"/>
              </a:ext>
            </a:extLst>
          </p:cNvPr>
          <p:cNvSpPr txBox="1"/>
          <p:nvPr/>
        </p:nvSpPr>
        <p:spPr>
          <a:xfrm>
            <a:off x="1113133" y="6109446"/>
            <a:ext cx="2388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u="sng" dirty="0" err="1">
                <a:solidFill>
                  <a:schemeClr val="accent1">
                    <a:lumMod val="75000"/>
                  </a:schemeClr>
                </a:solidFill>
              </a:rPr>
              <a:t>Heatmap</a:t>
            </a:r>
            <a:endParaRPr lang="es-ES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9A853CD8-3AAF-0A35-B6D7-4E853B904279}"/>
              </a:ext>
            </a:extLst>
          </p:cNvPr>
          <p:cNvSpPr txBox="1"/>
          <p:nvPr/>
        </p:nvSpPr>
        <p:spPr>
          <a:xfrm>
            <a:off x="8833279" y="234740"/>
            <a:ext cx="317623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 err="1">
                <a:solidFill>
                  <a:srgbClr val="FF0000"/>
                </a:solidFill>
              </a:rPr>
              <a:t>Too</a:t>
            </a:r>
            <a:r>
              <a:rPr lang="es-ES" sz="1600" b="1" dirty="0">
                <a:solidFill>
                  <a:srgbClr val="FF0000"/>
                </a:solidFill>
              </a:rPr>
              <a:t> </a:t>
            </a:r>
            <a:r>
              <a:rPr lang="es-ES" sz="1600" b="1" dirty="0" err="1">
                <a:solidFill>
                  <a:srgbClr val="FF0000"/>
                </a:solidFill>
              </a:rPr>
              <a:t>much</a:t>
            </a:r>
            <a:r>
              <a:rPr lang="es-ES" sz="1600" b="1" dirty="0">
                <a:solidFill>
                  <a:srgbClr val="FF0000"/>
                </a:solidFill>
              </a:rPr>
              <a:t> </a:t>
            </a:r>
            <a:r>
              <a:rPr lang="es-ES" sz="1600" b="1" dirty="0" err="1">
                <a:solidFill>
                  <a:srgbClr val="FF0000"/>
                </a:solidFill>
              </a:rPr>
              <a:t>variability</a:t>
            </a:r>
            <a:r>
              <a:rPr lang="es-ES" sz="1600" b="1" dirty="0">
                <a:solidFill>
                  <a:srgbClr val="FF0000"/>
                </a:solidFill>
              </a:rPr>
              <a:t> </a:t>
            </a:r>
            <a:r>
              <a:rPr lang="es-ES" sz="1600" b="1" dirty="0" err="1">
                <a:solidFill>
                  <a:srgbClr val="FF0000"/>
                </a:solidFill>
              </a:rPr>
              <a:t>between</a:t>
            </a:r>
            <a:r>
              <a:rPr lang="es-ES" sz="1600" b="1" dirty="0">
                <a:solidFill>
                  <a:srgbClr val="FF0000"/>
                </a:solidFill>
              </a:rPr>
              <a:t> </a:t>
            </a:r>
            <a:r>
              <a:rPr lang="es-ES" sz="1600" b="1" dirty="0" err="1">
                <a:solidFill>
                  <a:srgbClr val="FF0000"/>
                </a:solidFill>
              </a:rPr>
              <a:t>biological</a:t>
            </a:r>
            <a:r>
              <a:rPr lang="es-ES" sz="1600" b="1" dirty="0">
                <a:solidFill>
                  <a:srgbClr val="FF0000"/>
                </a:solidFill>
              </a:rPr>
              <a:t> </a:t>
            </a:r>
            <a:r>
              <a:rPr lang="es-ES" sz="1600" b="1" dirty="0" err="1">
                <a:solidFill>
                  <a:srgbClr val="FF0000"/>
                </a:solidFill>
              </a:rPr>
              <a:t>replicates</a:t>
            </a:r>
            <a:r>
              <a:rPr lang="es-ES" sz="1600" b="1" dirty="0">
                <a:solidFill>
                  <a:srgbClr val="FF0000"/>
                </a:solidFill>
              </a:rPr>
              <a:t> </a:t>
            </a:r>
            <a:r>
              <a:rPr lang="es-ES" sz="1600" b="1" dirty="0" err="1">
                <a:solidFill>
                  <a:srgbClr val="002060"/>
                </a:solidFill>
              </a:rPr>
              <a:t>but</a:t>
            </a:r>
            <a:r>
              <a:rPr lang="es-ES" sz="1600" b="1" dirty="0">
                <a:solidFill>
                  <a:srgbClr val="002060"/>
                </a:solidFill>
              </a:rPr>
              <a:t> </a:t>
            </a:r>
            <a:r>
              <a:rPr lang="es-ES" sz="1600" b="1" dirty="0" err="1">
                <a:solidFill>
                  <a:srgbClr val="002060"/>
                </a:solidFill>
              </a:rPr>
              <a:t>most</a:t>
            </a:r>
            <a:r>
              <a:rPr lang="es-ES" sz="1600" b="1" dirty="0">
                <a:solidFill>
                  <a:srgbClr val="002060"/>
                </a:solidFill>
              </a:rPr>
              <a:t> </a:t>
            </a:r>
            <a:r>
              <a:rPr lang="es-ES" sz="1600" b="1" dirty="0" err="1">
                <a:solidFill>
                  <a:srgbClr val="002060"/>
                </a:solidFill>
              </a:rPr>
              <a:t>of</a:t>
            </a:r>
            <a:r>
              <a:rPr lang="es-ES" sz="1600" b="1" dirty="0">
                <a:solidFill>
                  <a:srgbClr val="002060"/>
                </a:solidFill>
              </a:rPr>
              <a:t> </a:t>
            </a:r>
            <a:r>
              <a:rPr lang="es-ES" sz="1600" b="1" dirty="0" err="1">
                <a:solidFill>
                  <a:srgbClr val="002060"/>
                </a:solidFill>
              </a:rPr>
              <a:t>infected</a:t>
            </a:r>
            <a:r>
              <a:rPr lang="es-ES" sz="1600" b="1" dirty="0">
                <a:solidFill>
                  <a:srgbClr val="002060"/>
                </a:solidFill>
              </a:rPr>
              <a:t> </a:t>
            </a:r>
            <a:r>
              <a:rPr lang="es-ES" sz="1600" b="1" dirty="0" err="1">
                <a:solidFill>
                  <a:srgbClr val="002060"/>
                </a:solidFill>
              </a:rPr>
              <a:t>conditions</a:t>
            </a:r>
            <a:r>
              <a:rPr lang="es-ES" sz="1600" b="1" dirty="0">
                <a:solidFill>
                  <a:srgbClr val="002060"/>
                </a:solidFill>
              </a:rPr>
              <a:t> </a:t>
            </a:r>
            <a:r>
              <a:rPr lang="es-ES" sz="1600" b="1" dirty="0" err="1">
                <a:solidFill>
                  <a:srgbClr val="002060"/>
                </a:solidFill>
              </a:rPr>
              <a:t>clustered</a:t>
            </a:r>
            <a:r>
              <a:rPr lang="es-ES" sz="1600" b="1" dirty="0">
                <a:solidFill>
                  <a:srgbClr val="002060"/>
                </a:solidFill>
              </a:rPr>
              <a:t> </a:t>
            </a:r>
            <a:r>
              <a:rPr lang="es-ES" sz="1600" b="1" dirty="0" err="1">
                <a:solidFill>
                  <a:srgbClr val="002060"/>
                </a:solidFill>
              </a:rPr>
              <a:t>together</a:t>
            </a:r>
            <a:endParaRPr lang="es-ES" sz="1600" b="1" dirty="0">
              <a:solidFill>
                <a:srgbClr val="FF0000"/>
              </a:solidFill>
            </a:endParaRPr>
          </a:p>
        </p:txBody>
      </p:sp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688F9B18-36BC-4F12-A7D1-88497A2FEE85}"/>
              </a:ext>
            </a:extLst>
          </p:cNvPr>
          <p:cNvCxnSpPr>
            <a:cxnSpLocks/>
          </p:cNvCxnSpPr>
          <p:nvPr/>
        </p:nvCxnSpPr>
        <p:spPr>
          <a:xfrm flipH="1">
            <a:off x="3667328" y="1410511"/>
            <a:ext cx="6546715" cy="40467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uadroTexto 6">
            <a:extLst>
              <a:ext uri="{FF2B5EF4-FFF2-40B4-BE49-F238E27FC236}">
                <a16:creationId xmlns:a16="http://schemas.microsoft.com/office/drawing/2014/main" id="{AA279C47-ADE6-294C-0874-1C6ED43B79AC}"/>
              </a:ext>
            </a:extLst>
          </p:cNvPr>
          <p:cNvSpPr txBox="1"/>
          <p:nvPr/>
        </p:nvSpPr>
        <p:spPr>
          <a:xfrm>
            <a:off x="379379" y="350196"/>
            <a:ext cx="1702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24 and 48 </a:t>
            </a:r>
            <a:r>
              <a:rPr lang="es-ES" b="1" dirty="0" err="1">
                <a:solidFill>
                  <a:srgbClr val="FF0000"/>
                </a:solidFill>
              </a:rPr>
              <a:t>hpi</a:t>
            </a:r>
            <a:endParaRPr lang="en-GB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99592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18EF2781-B761-4D80-26F3-E5EA56CD94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3636" y="1245296"/>
            <a:ext cx="7934189" cy="5612704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B108E3BB-50C8-0463-4EAE-5D76DEF436BF}"/>
              </a:ext>
            </a:extLst>
          </p:cNvPr>
          <p:cNvSpPr txBox="1"/>
          <p:nvPr/>
        </p:nvSpPr>
        <p:spPr>
          <a:xfrm>
            <a:off x="5160207" y="66497"/>
            <a:ext cx="2375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DENSITY PLOTS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94D49DF0-AC61-6D61-C387-4A39B4B33CF8}"/>
              </a:ext>
            </a:extLst>
          </p:cNvPr>
          <p:cNvSpPr txBox="1"/>
          <p:nvPr/>
        </p:nvSpPr>
        <p:spPr>
          <a:xfrm>
            <a:off x="2708433" y="826691"/>
            <a:ext cx="2375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Log2 </a:t>
            </a:r>
            <a:r>
              <a:rPr lang="es-ES" sz="2400" b="1" dirty="0" err="1">
                <a:solidFill>
                  <a:schemeClr val="accent1">
                    <a:lumMod val="75000"/>
                  </a:schemeClr>
                </a:solidFill>
              </a:rPr>
              <a:t>unfiltered</a:t>
            </a:r>
            <a:endParaRPr lang="es-ES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ED44D310-181A-B5AD-26CC-10D722C4E6E5}"/>
              </a:ext>
            </a:extLst>
          </p:cNvPr>
          <p:cNvSpPr txBox="1"/>
          <p:nvPr/>
        </p:nvSpPr>
        <p:spPr>
          <a:xfrm>
            <a:off x="5310582" y="780524"/>
            <a:ext cx="2375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Log2 </a:t>
            </a:r>
            <a:r>
              <a:rPr lang="es-ES" sz="2400" b="1" dirty="0" err="1">
                <a:solidFill>
                  <a:schemeClr val="accent1">
                    <a:lumMod val="75000"/>
                  </a:schemeClr>
                </a:solidFill>
              </a:rPr>
              <a:t>filtered</a:t>
            </a:r>
            <a:endParaRPr lang="es-ES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8BC79A0A-A365-9E94-5D86-29A55464068A}"/>
              </a:ext>
            </a:extLst>
          </p:cNvPr>
          <p:cNvSpPr txBox="1"/>
          <p:nvPr/>
        </p:nvSpPr>
        <p:spPr>
          <a:xfrm>
            <a:off x="7600545" y="528162"/>
            <a:ext cx="23758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Log2 </a:t>
            </a:r>
            <a:r>
              <a:rPr lang="es-ES" sz="2400" b="1" dirty="0" err="1">
                <a:solidFill>
                  <a:schemeClr val="accent1">
                    <a:lumMod val="75000"/>
                  </a:schemeClr>
                </a:solidFill>
              </a:rPr>
              <a:t>filtered</a:t>
            </a:r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 and </a:t>
            </a:r>
            <a:r>
              <a:rPr lang="es-ES" sz="2400" b="1" dirty="0" err="1">
                <a:solidFill>
                  <a:schemeClr val="accent1">
                    <a:lumMod val="75000"/>
                  </a:schemeClr>
                </a:solidFill>
              </a:rPr>
              <a:t>normalize</a:t>
            </a:r>
            <a:endParaRPr lang="es-ES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78345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A3520BD-D4C8-26A2-B4DB-E555BAC1F3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8205" y="831484"/>
            <a:ext cx="7989436" cy="6096127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F7995A97-1A54-0AF0-84CA-48B1FDBAE103}"/>
              </a:ext>
            </a:extLst>
          </p:cNvPr>
          <p:cNvSpPr txBox="1"/>
          <p:nvPr/>
        </p:nvSpPr>
        <p:spPr>
          <a:xfrm>
            <a:off x="327496" y="174219"/>
            <a:ext cx="30771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>
                <a:solidFill>
                  <a:srgbClr val="FF0000"/>
                </a:solidFill>
              </a:rPr>
              <a:t>High </a:t>
            </a:r>
            <a:r>
              <a:rPr lang="es-ES" sz="2000" b="1" dirty="0" err="1">
                <a:solidFill>
                  <a:srgbClr val="FF0000"/>
                </a:solidFill>
              </a:rPr>
              <a:t>variability</a:t>
            </a:r>
            <a:r>
              <a:rPr lang="es-ES" sz="2000" b="1" dirty="0">
                <a:solidFill>
                  <a:srgbClr val="FF0000"/>
                </a:solidFill>
              </a:rPr>
              <a:t> </a:t>
            </a:r>
            <a:r>
              <a:rPr lang="es-ES" sz="2000" b="1" dirty="0" err="1">
                <a:solidFill>
                  <a:srgbClr val="FF0000"/>
                </a:solidFill>
              </a:rPr>
              <a:t>between</a:t>
            </a:r>
            <a:r>
              <a:rPr lang="es-ES" sz="2000" b="1" dirty="0">
                <a:solidFill>
                  <a:srgbClr val="FF0000"/>
                </a:solidFill>
              </a:rPr>
              <a:t> </a:t>
            </a:r>
            <a:r>
              <a:rPr lang="es-ES" sz="2000" b="1" dirty="0" err="1">
                <a:solidFill>
                  <a:srgbClr val="FF0000"/>
                </a:solidFill>
              </a:rPr>
              <a:t>replicates</a:t>
            </a:r>
            <a:r>
              <a:rPr lang="es-ES" sz="2000" b="1" dirty="0">
                <a:solidFill>
                  <a:srgbClr val="FF0000"/>
                </a:solidFill>
              </a:rPr>
              <a:t> at 24 </a:t>
            </a:r>
            <a:r>
              <a:rPr lang="es-ES" sz="2000" b="1" dirty="0" err="1">
                <a:solidFill>
                  <a:srgbClr val="FF0000"/>
                </a:solidFill>
              </a:rPr>
              <a:t>hpi</a:t>
            </a:r>
            <a:endParaRPr lang="en-GB" sz="2000" b="1" dirty="0">
              <a:solidFill>
                <a:srgbClr val="FF0000"/>
              </a:solidFill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72C39288-1C56-2C40-8271-53455ECBF7C7}"/>
              </a:ext>
            </a:extLst>
          </p:cNvPr>
          <p:cNvSpPr txBox="1"/>
          <p:nvPr/>
        </p:nvSpPr>
        <p:spPr>
          <a:xfrm>
            <a:off x="7026611" y="431374"/>
            <a:ext cx="30771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>
                <a:solidFill>
                  <a:srgbClr val="002060"/>
                </a:solidFill>
              </a:rPr>
              <a:t>Adj. P </a:t>
            </a:r>
            <a:r>
              <a:rPr lang="es-ES" sz="2000" b="1" dirty="0" err="1">
                <a:solidFill>
                  <a:srgbClr val="002060"/>
                </a:solidFill>
              </a:rPr>
              <a:t>almost</a:t>
            </a:r>
            <a:r>
              <a:rPr lang="es-ES" sz="2000" b="1" dirty="0">
                <a:solidFill>
                  <a:srgbClr val="002060"/>
                </a:solidFill>
              </a:rPr>
              <a:t> 1</a:t>
            </a:r>
            <a:endParaRPr lang="en-GB" sz="2000" b="1" dirty="0">
              <a:solidFill>
                <a:srgbClr val="002060"/>
              </a:solidFill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D1154654-7435-098B-42A6-4E29D44458B9}"/>
              </a:ext>
            </a:extLst>
          </p:cNvPr>
          <p:cNvSpPr txBox="1"/>
          <p:nvPr/>
        </p:nvSpPr>
        <p:spPr>
          <a:xfrm>
            <a:off x="5160207" y="66497"/>
            <a:ext cx="2375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VENN DIAGRAM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ACC8E381-0BD6-BFDA-01F1-68E07F87032E}"/>
              </a:ext>
            </a:extLst>
          </p:cNvPr>
          <p:cNvSpPr txBox="1"/>
          <p:nvPr/>
        </p:nvSpPr>
        <p:spPr>
          <a:xfrm>
            <a:off x="677694" y="1663430"/>
            <a:ext cx="1702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24 </a:t>
            </a:r>
            <a:r>
              <a:rPr lang="es-ES" b="1" dirty="0" err="1">
                <a:solidFill>
                  <a:srgbClr val="FF0000"/>
                </a:solidFill>
              </a:rPr>
              <a:t>hpi</a:t>
            </a:r>
            <a:endParaRPr lang="en-GB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29444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F4A02904-8A11-7CED-97A9-DF69AF435A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4403" y="439322"/>
            <a:ext cx="8064557" cy="6135000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A02EB634-7C1E-5EE8-6277-EE0D45D58867}"/>
              </a:ext>
            </a:extLst>
          </p:cNvPr>
          <p:cNvSpPr/>
          <p:nvPr/>
        </p:nvSpPr>
        <p:spPr>
          <a:xfrm>
            <a:off x="4456890" y="1603440"/>
            <a:ext cx="1689367" cy="525294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5" name="Conector recto de flecha 4">
            <a:extLst>
              <a:ext uri="{FF2B5EF4-FFF2-40B4-BE49-F238E27FC236}">
                <a16:creationId xmlns:a16="http://schemas.microsoft.com/office/drawing/2014/main" id="{40705916-505E-3B3B-B6D0-6A7E3724DC75}"/>
              </a:ext>
            </a:extLst>
          </p:cNvPr>
          <p:cNvCxnSpPr>
            <a:cxnSpLocks/>
          </p:cNvCxnSpPr>
          <p:nvPr/>
        </p:nvCxnSpPr>
        <p:spPr>
          <a:xfrm flipH="1">
            <a:off x="6342435" y="1167319"/>
            <a:ext cx="1887165" cy="3210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ángulo 7">
            <a:extLst>
              <a:ext uri="{FF2B5EF4-FFF2-40B4-BE49-F238E27FC236}">
                <a16:creationId xmlns:a16="http://schemas.microsoft.com/office/drawing/2014/main" id="{C07B7E59-8947-3E5D-75C7-654EC3A62C38}"/>
              </a:ext>
            </a:extLst>
          </p:cNvPr>
          <p:cNvSpPr/>
          <p:nvPr/>
        </p:nvSpPr>
        <p:spPr>
          <a:xfrm>
            <a:off x="6241911" y="4867071"/>
            <a:ext cx="1511192" cy="525294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71AD88A8-9900-001C-BB2F-79B357A84648}"/>
              </a:ext>
            </a:extLst>
          </p:cNvPr>
          <p:cNvSpPr txBox="1"/>
          <p:nvPr/>
        </p:nvSpPr>
        <p:spPr>
          <a:xfrm>
            <a:off x="8119686" y="760989"/>
            <a:ext cx="3962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 err="1">
                <a:solidFill>
                  <a:srgbClr val="002060"/>
                </a:solidFill>
              </a:rPr>
              <a:t>Could</a:t>
            </a:r>
            <a:r>
              <a:rPr lang="es-ES" sz="2000" b="1" dirty="0">
                <a:solidFill>
                  <a:srgbClr val="002060"/>
                </a:solidFill>
              </a:rPr>
              <a:t> </a:t>
            </a:r>
            <a:r>
              <a:rPr lang="es-ES" sz="2000" b="1" dirty="0" err="1">
                <a:solidFill>
                  <a:srgbClr val="002060"/>
                </a:solidFill>
              </a:rPr>
              <a:t>these</a:t>
            </a:r>
            <a:r>
              <a:rPr lang="es-ES" sz="2000" b="1" dirty="0">
                <a:solidFill>
                  <a:srgbClr val="002060"/>
                </a:solidFill>
              </a:rPr>
              <a:t> </a:t>
            </a:r>
            <a:r>
              <a:rPr lang="es-ES" sz="2000" b="1" dirty="0" err="1">
                <a:solidFill>
                  <a:srgbClr val="002060"/>
                </a:solidFill>
              </a:rPr>
              <a:t>changes</a:t>
            </a:r>
            <a:r>
              <a:rPr lang="es-ES" sz="2000" b="1" dirty="0">
                <a:solidFill>
                  <a:srgbClr val="002060"/>
                </a:solidFill>
              </a:rPr>
              <a:t> </a:t>
            </a:r>
            <a:r>
              <a:rPr lang="es-ES" sz="2000" b="1" dirty="0" err="1">
                <a:solidFill>
                  <a:srgbClr val="002060"/>
                </a:solidFill>
              </a:rPr>
              <a:t>explain</a:t>
            </a:r>
            <a:r>
              <a:rPr lang="es-ES" sz="2000" b="1" dirty="0">
                <a:solidFill>
                  <a:srgbClr val="002060"/>
                </a:solidFill>
              </a:rPr>
              <a:t> </a:t>
            </a:r>
            <a:r>
              <a:rPr lang="es-ES" sz="2000" b="1" dirty="0" err="1">
                <a:solidFill>
                  <a:srgbClr val="002060"/>
                </a:solidFill>
              </a:rPr>
              <a:t>the</a:t>
            </a:r>
            <a:r>
              <a:rPr lang="es-ES" sz="2000" b="1" dirty="0">
                <a:solidFill>
                  <a:srgbClr val="002060"/>
                </a:solidFill>
              </a:rPr>
              <a:t> </a:t>
            </a:r>
            <a:r>
              <a:rPr lang="es-ES" sz="2000" b="1" dirty="0" err="1">
                <a:solidFill>
                  <a:srgbClr val="002060"/>
                </a:solidFill>
              </a:rPr>
              <a:t>enhance</a:t>
            </a:r>
            <a:r>
              <a:rPr lang="es-ES" sz="2000" b="1" dirty="0">
                <a:solidFill>
                  <a:srgbClr val="002060"/>
                </a:solidFill>
              </a:rPr>
              <a:t> </a:t>
            </a:r>
            <a:r>
              <a:rPr lang="es-ES" sz="2000" b="1" dirty="0" err="1">
                <a:solidFill>
                  <a:srgbClr val="002060"/>
                </a:solidFill>
              </a:rPr>
              <a:t>resistance</a:t>
            </a:r>
            <a:r>
              <a:rPr lang="es-ES" sz="2000" b="1" dirty="0">
                <a:solidFill>
                  <a:srgbClr val="002060"/>
                </a:solidFill>
              </a:rPr>
              <a:t>?</a:t>
            </a:r>
            <a:endParaRPr lang="en-GB" sz="2000" b="1" dirty="0">
              <a:solidFill>
                <a:srgbClr val="002060"/>
              </a:solidFill>
            </a:endParaRP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F7F2BEC2-7338-D3E1-D923-5E95404A44C7}"/>
              </a:ext>
            </a:extLst>
          </p:cNvPr>
          <p:cNvSpPr/>
          <p:nvPr/>
        </p:nvSpPr>
        <p:spPr>
          <a:xfrm>
            <a:off x="4571998" y="2377798"/>
            <a:ext cx="729575" cy="525294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3E801141-D58B-0F50-BB9F-B9B0722E2208}"/>
              </a:ext>
            </a:extLst>
          </p:cNvPr>
          <p:cNvCxnSpPr>
            <a:cxnSpLocks/>
          </p:cNvCxnSpPr>
          <p:nvPr/>
        </p:nvCxnSpPr>
        <p:spPr>
          <a:xfrm flipH="1">
            <a:off x="5416681" y="1370986"/>
            <a:ext cx="2928026" cy="12240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uadroTexto 8">
            <a:extLst>
              <a:ext uri="{FF2B5EF4-FFF2-40B4-BE49-F238E27FC236}">
                <a16:creationId xmlns:a16="http://schemas.microsoft.com/office/drawing/2014/main" id="{7C19017B-4C72-B812-90B4-8670CEFF8E0A}"/>
              </a:ext>
            </a:extLst>
          </p:cNvPr>
          <p:cNvSpPr txBox="1"/>
          <p:nvPr/>
        </p:nvSpPr>
        <p:spPr>
          <a:xfrm>
            <a:off x="4297798" y="52845"/>
            <a:ext cx="32851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VENN DIAGRAM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15F5DC81-4990-852D-C976-31A40F6A66BC}"/>
              </a:ext>
            </a:extLst>
          </p:cNvPr>
          <p:cNvSpPr txBox="1"/>
          <p:nvPr/>
        </p:nvSpPr>
        <p:spPr>
          <a:xfrm>
            <a:off x="287591" y="254656"/>
            <a:ext cx="1702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48 </a:t>
            </a:r>
            <a:r>
              <a:rPr lang="es-ES" b="1" dirty="0" err="1">
                <a:solidFill>
                  <a:srgbClr val="FF0000"/>
                </a:solidFill>
              </a:rPr>
              <a:t>hpi</a:t>
            </a:r>
            <a:endParaRPr lang="en-GB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59422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390D9698-4299-0437-C9C8-5422559C1365}"/>
              </a:ext>
            </a:extLst>
          </p:cNvPr>
          <p:cNvSpPr txBox="1"/>
          <p:nvPr/>
        </p:nvSpPr>
        <p:spPr>
          <a:xfrm>
            <a:off x="2825291" y="2220700"/>
            <a:ext cx="77973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>
                <a:solidFill>
                  <a:schemeClr val="accent1">
                    <a:lumMod val="75000"/>
                  </a:schemeClr>
                </a:solidFill>
              </a:rPr>
              <a:t>PHOSPHOPROTEOMICS AND PROTEOMICS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5897C68F-94DB-F2D0-C70A-DED0E69C706A}"/>
              </a:ext>
            </a:extLst>
          </p:cNvPr>
          <p:cNvSpPr txBox="1"/>
          <p:nvPr/>
        </p:nvSpPr>
        <p:spPr>
          <a:xfrm>
            <a:off x="4710321" y="2905893"/>
            <a:ext cx="4027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/>
              <a:t>Who </a:t>
            </a:r>
            <a:r>
              <a:rPr lang="es-ES" b="1" dirty="0" err="1"/>
              <a:t>performed</a:t>
            </a:r>
            <a:r>
              <a:rPr lang="es-ES" b="1" dirty="0"/>
              <a:t> </a:t>
            </a:r>
            <a:r>
              <a:rPr lang="es-ES" b="1" dirty="0" err="1"/>
              <a:t>the</a:t>
            </a:r>
            <a:r>
              <a:rPr lang="es-ES" b="1" dirty="0"/>
              <a:t> </a:t>
            </a:r>
            <a:r>
              <a:rPr lang="es-ES" b="1" dirty="0" err="1"/>
              <a:t>analysis</a:t>
            </a:r>
            <a:r>
              <a:rPr lang="es-ES" b="1" dirty="0"/>
              <a:t>:</a:t>
            </a:r>
            <a:endParaRPr lang="en-GB" b="1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5A560028-8C22-8CBA-B781-97C42593E454}"/>
              </a:ext>
            </a:extLst>
          </p:cNvPr>
          <p:cNvSpPr txBox="1"/>
          <p:nvPr/>
        </p:nvSpPr>
        <p:spPr>
          <a:xfrm>
            <a:off x="3659980" y="3323665"/>
            <a:ext cx="51249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/>
              <a:t>Prof. Dr. Roque Bru Martínez</a:t>
            </a:r>
            <a:endParaRPr lang="en-GB" b="1" dirty="0"/>
          </a:p>
          <a:p>
            <a:pPr algn="ctr"/>
            <a:r>
              <a:rPr lang="en-GB" b="1" dirty="0"/>
              <a:t>Proteomics and functional genomics of plants.</a:t>
            </a:r>
            <a:endParaRPr lang="es-ES" b="1" dirty="0"/>
          </a:p>
          <a:p>
            <a:pPr algn="ctr"/>
            <a:r>
              <a:rPr lang="es-ES" b="1" dirty="0" err="1"/>
              <a:t>University</a:t>
            </a:r>
            <a:r>
              <a:rPr lang="es-ES" b="1" dirty="0"/>
              <a:t> </a:t>
            </a:r>
            <a:r>
              <a:rPr lang="es-ES" b="1" dirty="0" err="1"/>
              <a:t>of</a:t>
            </a:r>
            <a:r>
              <a:rPr lang="es-ES" b="1" dirty="0"/>
              <a:t> Alicante (</a:t>
            </a:r>
            <a:r>
              <a:rPr lang="es-ES" b="1" dirty="0" err="1"/>
              <a:t>Spain</a:t>
            </a:r>
            <a:r>
              <a:rPr lang="es-ES" b="1" dirty="0"/>
              <a:t>)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3CA712DA-BE66-E0E3-66C6-7240B1B02387}"/>
              </a:ext>
            </a:extLst>
          </p:cNvPr>
          <p:cNvSpPr txBox="1"/>
          <p:nvPr/>
        </p:nvSpPr>
        <p:spPr>
          <a:xfrm>
            <a:off x="2825291" y="2905893"/>
            <a:ext cx="1702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24 </a:t>
            </a:r>
            <a:r>
              <a:rPr lang="es-ES" b="1" dirty="0" err="1">
                <a:solidFill>
                  <a:srgbClr val="FF0000"/>
                </a:solidFill>
              </a:rPr>
              <a:t>hpi</a:t>
            </a:r>
            <a:endParaRPr lang="en-GB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39779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213DE422-7DCC-6B00-026F-111270724402}"/>
              </a:ext>
            </a:extLst>
          </p:cNvPr>
          <p:cNvSpPr txBox="1"/>
          <p:nvPr/>
        </p:nvSpPr>
        <p:spPr>
          <a:xfrm>
            <a:off x="3555894" y="118088"/>
            <a:ext cx="72169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DEP: DIFFERENTIAL EXPRESSED PROTEINS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B254818F-1CD0-CAD3-B9D3-AC37352760A5}"/>
              </a:ext>
            </a:extLst>
          </p:cNvPr>
          <p:cNvSpPr txBox="1"/>
          <p:nvPr/>
        </p:nvSpPr>
        <p:spPr>
          <a:xfrm>
            <a:off x="102999" y="1881884"/>
            <a:ext cx="17483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Raw </a:t>
            </a:r>
            <a:r>
              <a:rPr lang="es-ES" dirty="0" err="1"/>
              <a:t>measurements</a:t>
            </a:r>
            <a:endParaRPr lang="es-ES" dirty="0"/>
          </a:p>
        </p:txBody>
      </p:sp>
      <p:sp>
        <p:nvSpPr>
          <p:cNvPr id="4" name="Flecha: a la derecha 3">
            <a:extLst>
              <a:ext uri="{FF2B5EF4-FFF2-40B4-BE49-F238E27FC236}">
                <a16:creationId xmlns:a16="http://schemas.microsoft.com/office/drawing/2014/main" id="{C4293F16-3114-1EF3-D0F3-326051160EB5}"/>
              </a:ext>
            </a:extLst>
          </p:cNvPr>
          <p:cNvSpPr/>
          <p:nvPr/>
        </p:nvSpPr>
        <p:spPr>
          <a:xfrm>
            <a:off x="1938208" y="2104310"/>
            <a:ext cx="703565" cy="2014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0154CB30-332C-DEF0-4BDF-DED7AEDD8A71}"/>
              </a:ext>
            </a:extLst>
          </p:cNvPr>
          <p:cNvSpPr txBox="1"/>
          <p:nvPr/>
        </p:nvSpPr>
        <p:spPr>
          <a:xfrm>
            <a:off x="2802705" y="1497721"/>
            <a:ext cx="281453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Filter</a:t>
            </a:r>
            <a:r>
              <a:rPr lang="es-ES" dirty="0"/>
              <a:t> </a:t>
            </a:r>
            <a:r>
              <a:rPr lang="es-ES" dirty="0" err="1"/>
              <a:t>on</a:t>
            </a:r>
            <a:r>
              <a:rPr lang="es-ES" dirty="0"/>
              <a:t> </a:t>
            </a:r>
            <a:r>
              <a:rPr lang="es-ES" dirty="0" err="1"/>
              <a:t>missing</a:t>
            </a:r>
            <a:r>
              <a:rPr lang="es-ES" dirty="0"/>
              <a:t> </a:t>
            </a:r>
            <a:r>
              <a:rPr lang="es-ES" dirty="0" err="1"/>
              <a:t>values</a:t>
            </a:r>
            <a:endParaRPr lang="es-ES" dirty="0"/>
          </a:p>
          <a:p>
            <a:endParaRPr lang="es-ES" dirty="0"/>
          </a:p>
          <a:p>
            <a:r>
              <a:rPr lang="es-ES" dirty="0" err="1"/>
              <a:t>Normalize</a:t>
            </a:r>
            <a:r>
              <a:rPr lang="es-ES" dirty="0"/>
              <a:t> data</a:t>
            </a:r>
          </a:p>
          <a:p>
            <a:endParaRPr lang="es-ES" dirty="0"/>
          </a:p>
          <a:p>
            <a:r>
              <a:rPr lang="es-ES" dirty="0"/>
              <a:t>Log2/log10 </a:t>
            </a:r>
            <a:r>
              <a:rPr lang="es-ES" dirty="0" err="1"/>
              <a:t>transformation</a:t>
            </a:r>
            <a:endParaRPr lang="en-GB" dirty="0"/>
          </a:p>
        </p:txBody>
      </p:sp>
      <p:sp>
        <p:nvSpPr>
          <p:cNvPr id="6" name="Flecha: a la derecha 5">
            <a:extLst>
              <a:ext uri="{FF2B5EF4-FFF2-40B4-BE49-F238E27FC236}">
                <a16:creationId xmlns:a16="http://schemas.microsoft.com/office/drawing/2014/main" id="{AFB2F4C6-4570-8093-BA71-9BDA919C7C7B}"/>
              </a:ext>
            </a:extLst>
          </p:cNvPr>
          <p:cNvSpPr/>
          <p:nvPr/>
        </p:nvSpPr>
        <p:spPr>
          <a:xfrm>
            <a:off x="5263042" y="2087500"/>
            <a:ext cx="703565" cy="2014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127B9DDA-3730-96B4-ACAF-F894621BB9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3785" y="1232460"/>
            <a:ext cx="797811" cy="972588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F5CFF67E-8015-DF62-C238-FB74D6B7C4FD}"/>
              </a:ext>
            </a:extLst>
          </p:cNvPr>
          <p:cNvSpPr txBox="1"/>
          <p:nvPr/>
        </p:nvSpPr>
        <p:spPr>
          <a:xfrm>
            <a:off x="6196311" y="2003572"/>
            <a:ext cx="157608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dirty="0" err="1"/>
              <a:t>Normalized</a:t>
            </a:r>
            <a:r>
              <a:rPr lang="es-ES" dirty="0"/>
              <a:t> data</a:t>
            </a:r>
            <a:endParaRPr lang="en-GB" dirty="0"/>
          </a:p>
        </p:txBody>
      </p:sp>
      <p:sp>
        <p:nvSpPr>
          <p:cNvPr id="10" name="Flecha: a la derecha 9">
            <a:extLst>
              <a:ext uri="{FF2B5EF4-FFF2-40B4-BE49-F238E27FC236}">
                <a16:creationId xmlns:a16="http://schemas.microsoft.com/office/drawing/2014/main" id="{1C9591D3-68F0-06E4-CD44-7FB2D402AB4C}"/>
              </a:ext>
            </a:extLst>
          </p:cNvPr>
          <p:cNvSpPr/>
          <p:nvPr/>
        </p:nvSpPr>
        <p:spPr>
          <a:xfrm>
            <a:off x="7736728" y="2125260"/>
            <a:ext cx="703565" cy="2014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Flecha: a la derecha 10">
            <a:extLst>
              <a:ext uri="{FF2B5EF4-FFF2-40B4-BE49-F238E27FC236}">
                <a16:creationId xmlns:a16="http://schemas.microsoft.com/office/drawing/2014/main" id="{CEF4784C-6F7F-D391-2848-662EF15D7017}"/>
              </a:ext>
            </a:extLst>
          </p:cNvPr>
          <p:cNvSpPr/>
          <p:nvPr/>
        </p:nvSpPr>
        <p:spPr>
          <a:xfrm>
            <a:off x="10020656" y="2125259"/>
            <a:ext cx="703565" cy="2014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654F2BE6-1C3E-F53F-E5A5-6DE86B980D3E}"/>
              </a:ext>
            </a:extLst>
          </p:cNvPr>
          <p:cNvSpPr txBox="1"/>
          <p:nvPr/>
        </p:nvSpPr>
        <p:spPr>
          <a:xfrm>
            <a:off x="10932267" y="1876041"/>
            <a:ext cx="24221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DEPs</a:t>
            </a:r>
            <a:endParaRPr lang="es-ES" dirty="0"/>
          </a:p>
          <a:p>
            <a:r>
              <a:rPr lang="es-ES" dirty="0" err="1"/>
              <a:t>LogFC</a:t>
            </a:r>
            <a:endParaRPr lang="es-ES" dirty="0"/>
          </a:p>
          <a:p>
            <a:r>
              <a:rPr lang="es-ES" dirty="0"/>
              <a:t>P-</a:t>
            </a:r>
            <a:r>
              <a:rPr lang="es-ES" dirty="0" err="1"/>
              <a:t>values</a:t>
            </a:r>
            <a:endParaRPr lang="en-GB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A0CA0A52-CF44-4428-B2BA-145E4FE8689D}"/>
              </a:ext>
            </a:extLst>
          </p:cNvPr>
          <p:cNvSpPr txBox="1"/>
          <p:nvPr/>
        </p:nvSpPr>
        <p:spPr>
          <a:xfrm>
            <a:off x="359124" y="102271"/>
            <a:ext cx="31371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chemeClr val="accent1">
                    <a:lumMod val="75000"/>
                  </a:schemeClr>
                </a:solidFill>
              </a:rPr>
              <a:t>PROTEOME (Pro)</a:t>
            </a:r>
          </a:p>
          <a:p>
            <a:r>
              <a:rPr lang="es-ES" b="1" dirty="0">
                <a:solidFill>
                  <a:schemeClr val="accent1">
                    <a:lumMod val="75000"/>
                  </a:schemeClr>
                </a:solidFill>
              </a:rPr>
              <a:t>PHOSPHOPROTEOME (</a:t>
            </a:r>
            <a:r>
              <a:rPr lang="es-ES" b="1" dirty="0" err="1">
                <a:solidFill>
                  <a:schemeClr val="accent1">
                    <a:lumMod val="75000"/>
                  </a:schemeClr>
                </a:solidFill>
              </a:rPr>
              <a:t>Pph</a:t>
            </a:r>
            <a:r>
              <a:rPr lang="es-ES" b="1" dirty="0">
                <a:solidFill>
                  <a:schemeClr val="accent1">
                    <a:lumMod val="75000"/>
                  </a:schemeClr>
                </a:solidFill>
              </a:rPr>
              <a:t>)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E1B5656F-E890-644A-69A7-F6E76D9305D5}"/>
              </a:ext>
            </a:extLst>
          </p:cNvPr>
          <p:cNvSpPr txBox="1"/>
          <p:nvPr/>
        </p:nvSpPr>
        <p:spPr>
          <a:xfrm>
            <a:off x="1832805" y="5315102"/>
            <a:ext cx="2422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Normalized</a:t>
            </a:r>
            <a:r>
              <a:rPr lang="es-ES" dirty="0"/>
              <a:t> </a:t>
            </a:r>
            <a:r>
              <a:rPr lang="es-ES" dirty="0" err="1"/>
              <a:t>levels</a:t>
            </a:r>
            <a:endParaRPr lang="en-GB" dirty="0"/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1C4E885A-BAD2-78F7-1D01-E21DD1FEA6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9862" y="4982922"/>
            <a:ext cx="2014493" cy="1207128"/>
          </a:xfrm>
          <a:prstGeom prst="rect">
            <a:avLst/>
          </a:prstGeom>
        </p:spPr>
      </p:pic>
      <p:sp>
        <p:nvSpPr>
          <p:cNvPr id="16" name="Flecha: a la derecha 15">
            <a:extLst>
              <a:ext uri="{FF2B5EF4-FFF2-40B4-BE49-F238E27FC236}">
                <a16:creationId xmlns:a16="http://schemas.microsoft.com/office/drawing/2014/main" id="{F0362AAA-8EC8-0C96-7C5C-20B85989EC3A}"/>
              </a:ext>
            </a:extLst>
          </p:cNvPr>
          <p:cNvSpPr/>
          <p:nvPr/>
        </p:nvSpPr>
        <p:spPr>
          <a:xfrm>
            <a:off x="4006898" y="5399397"/>
            <a:ext cx="703565" cy="20147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Flecha: a la derecha 16">
            <a:extLst>
              <a:ext uri="{FF2B5EF4-FFF2-40B4-BE49-F238E27FC236}">
                <a16:creationId xmlns:a16="http://schemas.microsoft.com/office/drawing/2014/main" id="{FFC6071D-A75D-45F8-C5EA-F292572928D4}"/>
              </a:ext>
            </a:extLst>
          </p:cNvPr>
          <p:cNvSpPr/>
          <p:nvPr/>
        </p:nvSpPr>
        <p:spPr>
          <a:xfrm>
            <a:off x="7384258" y="5412605"/>
            <a:ext cx="703565" cy="20147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5D0A0F50-C7F1-35F9-C1A8-6E9109238833}"/>
              </a:ext>
            </a:extLst>
          </p:cNvPr>
          <p:cNvSpPr txBox="1"/>
          <p:nvPr/>
        </p:nvSpPr>
        <p:spPr>
          <a:xfrm>
            <a:off x="4472388" y="4351717"/>
            <a:ext cx="32365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ENRICHMENT ANALYSIS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B94017A7-9B30-3260-3825-8F6A1A9BE561}"/>
              </a:ext>
            </a:extLst>
          </p:cNvPr>
          <p:cNvSpPr txBox="1"/>
          <p:nvPr/>
        </p:nvSpPr>
        <p:spPr>
          <a:xfrm>
            <a:off x="8252763" y="5279672"/>
            <a:ext cx="3923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Classes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genes </a:t>
            </a:r>
            <a:r>
              <a:rPr lang="es-ES" dirty="0" err="1"/>
              <a:t>over-repressented</a:t>
            </a:r>
            <a:endParaRPr lang="en-GB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050208C3-FA81-DDCE-CB80-05A86F9ED297}"/>
              </a:ext>
            </a:extLst>
          </p:cNvPr>
          <p:cNvSpPr txBox="1"/>
          <p:nvPr/>
        </p:nvSpPr>
        <p:spPr>
          <a:xfrm>
            <a:off x="655262" y="1551842"/>
            <a:ext cx="1282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Input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50A55B70-9F79-9414-D620-1686FC0B14F2}"/>
              </a:ext>
            </a:extLst>
          </p:cNvPr>
          <p:cNvSpPr txBox="1"/>
          <p:nvPr/>
        </p:nvSpPr>
        <p:spPr>
          <a:xfrm>
            <a:off x="10861301" y="1492818"/>
            <a:ext cx="1282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Output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556432F9-D5C1-69D9-2CBE-3F0854613E50}"/>
              </a:ext>
            </a:extLst>
          </p:cNvPr>
          <p:cNvSpPr txBox="1"/>
          <p:nvPr/>
        </p:nvSpPr>
        <p:spPr>
          <a:xfrm>
            <a:off x="8944861" y="873068"/>
            <a:ext cx="1269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u="sng" dirty="0" err="1">
                <a:solidFill>
                  <a:schemeClr val="accent1">
                    <a:lumMod val="75000"/>
                  </a:schemeClr>
                </a:solidFill>
              </a:rPr>
              <a:t>limma</a:t>
            </a:r>
            <a:endParaRPr lang="es-ES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6FDEB7C6-61FC-BA6A-56F3-121A15B37B7A}"/>
              </a:ext>
            </a:extLst>
          </p:cNvPr>
          <p:cNvSpPr txBox="1"/>
          <p:nvPr/>
        </p:nvSpPr>
        <p:spPr>
          <a:xfrm>
            <a:off x="8963070" y="2453020"/>
            <a:ext cx="1269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u="sng" dirty="0">
                <a:solidFill>
                  <a:schemeClr val="accent1">
                    <a:lumMod val="75000"/>
                  </a:schemeClr>
                </a:solidFill>
              </a:rPr>
              <a:t>DEP</a:t>
            </a: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148B00BE-D7D1-C976-E524-07CA74325CF3}"/>
              </a:ext>
            </a:extLst>
          </p:cNvPr>
          <p:cNvSpPr txBox="1"/>
          <p:nvPr/>
        </p:nvSpPr>
        <p:spPr>
          <a:xfrm>
            <a:off x="8834301" y="2912074"/>
            <a:ext cx="2097966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1" i="0" u="sng" dirty="0">
                <a:solidFill>
                  <a:srgbClr val="002060"/>
                </a:solidFill>
                <a:effectLst/>
                <a:latin typeface="Lato" panose="020F0502020204030203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 DEP: </a:t>
            </a:r>
            <a:r>
              <a:rPr lang="en-GB" sz="1100" b="0" i="0" u="sng" dirty="0">
                <a:solidFill>
                  <a:srgbClr val="0563C1"/>
                </a:solidFill>
                <a:effectLst/>
                <a:latin typeface="Lato" panose="020F0502020204030203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https://bioconductor.org/packages/release/bioc/vignettes/DEP/inst/doc/DEP.html</a:t>
            </a:r>
            <a:endParaRPr lang="en-GB" sz="1100" dirty="0"/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49160D19-AEF0-0CA7-87B7-03A435C8E5A4}"/>
              </a:ext>
            </a:extLst>
          </p:cNvPr>
          <p:cNvSpPr txBox="1"/>
          <p:nvPr/>
        </p:nvSpPr>
        <p:spPr>
          <a:xfrm>
            <a:off x="2324936" y="5027284"/>
            <a:ext cx="1282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Input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F6F1A19D-0C50-F4E4-5887-9DC2731A34F3}"/>
              </a:ext>
            </a:extLst>
          </p:cNvPr>
          <p:cNvSpPr txBox="1"/>
          <p:nvPr/>
        </p:nvSpPr>
        <p:spPr>
          <a:xfrm>
            <a:off x="9379626" y="4888103"/>
            <a:ext cx="1282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Output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3ECA1B8A-9C12-23CA-D9C7-AD01228EDD26}"/>
              </a:ext>
            </a:extLst>
          </p:cNvPr>
          <p:cNvSpPr txBox="1"/>
          <p:nvPr/>
        </p:nvSpPr>
        <p:spPr>
          <a:xfrm>
            <a:off x="8881522" y="185457"/>
            <a:ext cx="28694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b="1" dirty="0"/>
              <a:t>(Maria M., </a:t>
            </a:r>
            <a:r>
              <a:rPr lang="es-ES" sz="1200" b="1" dirty="0" err="1"/>
              <a:t>Marko</a:t>
            </a:r>
            <a:r>
              <a:rPr lang="es-ES" sz="1200" b="1" dirty="0"/>
              <a:t> P., Maja and Pedro)</a:t>
            </a:r>
            <a:endParaRPr lang="en-GB" sz="1200" b="1" dirty="0"/>
          </a:p>
        </p:txBody>
      </p:sp>
    </p:spTree>
    <p:extLst>
      <p:ext uri="{BB962C8B-B14F-4D97-AF65-F5344CB8AC3E}">
        <p14:creationId xmlns:p14="http://schemas.microsoft.com/office/powerpoint/2010/main" val="22134744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390D9698-4299-0437-C9C8-5422559C1365}"/>
              </a:ext>
            </a:extLst>
          </p:cNvPr>
          <p:cNvSpPr txBox="1"/>
          <p:nvPr/>
        </p:nvSpPr>
        <p:spPr>
          <a:xfrm>
            <a:off x="3763495" y="236257"/>
            <a:ext cx="60517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>
                <a:solidFill>
                  <a:schemeClr val="accent1">
                    <a:lumMod val="75000"/>
                  </a:schemeClr>
                </a:solidFill>
              </a:rPr>
              <a:t>PHOSPHOPROTEOMICS (</a:t>
            </a:r>
            <a:r>
              <a:rPr lang="es-ES" sz="3200" b="1" dirty="0" err="1">
                <a:solidFill>
                  <a:schemeClr val="accent1">
                    <a:lumMod val="75000"/>
                  </a:schemeClr>
                </a:solidFill>
              </a:rPr>
              <a:t>Pph</a:t>
            </a:r>
            <a:r>
              <a:rPr lang="es-ES" sz="3200" b="1" dirty="0">
                <a:solidFill>
                  <a:schemeClr val="accent1">
                    <a:lumMod val="75000"/>
                  </a:schemeClr>
                </a:solidFill>
              </a:rPr>
              <a:t>)</a:t>
            </a:r>
          </a:p>
        </p:txBody>
      </p:sp>
      <p:sp>
        <p:nvSpPr>
          <p:cNvPr id="5" name="CuadroTexto 4">
            <a:hlinkClick r:id="rId2"/>
            <a:extLst>
              <a:ext uri="{FF2B5EF4-FFF2-40B4-BE49-F238E27FC236}">
                <a16:creationId xmlns:a16="http://schemas.microsoft.com/office/drawing/2014/main" id="{606EA56F-C6FB-EDD5-1501-C81162E640EC}"/>
              </a:ext>
            </a:extLst>
          </p:cNvPr>
          <p:cNvSpPr txBox="1"/>
          <p:nvPr/>
        </p:nvSpPr>
        <p:spPr>
          <a:xfrm>
            <a:off x="1154942" y="2766404"/>
            <a:ext cx="1226133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u="sng" dirty="0">
                <a:solidFill>
                  <a:srgbClr val="0070C0"/>
                </a:solidFill>
              </a:rPr>
              <a:t>Table DEPS</a:t>
            </a:r>
            <a:r>
              <a:rPr lang="en-GB" sz="1400" u="sng" dirty="0">
                <a:solidFill>
                  <a:srgbClr val="0070C0"/>
                </a:solidFill>
              </a:rPr>
              <a:t>: </a:t>
            </a:r>
            <a:r>
              <a:rPr lang="en-GB" sz="1400" u="sng" dirty="0">
                <a:solidFill>
                  <a:srgbClr val="0070C0"/>
                </a:solidFill>
                <a:hlinkClick r:id="rId2"/>
              </a:rPr>
              <a:t>https://github.com/NIB-SI/UJI-Omics-phd/blob/main/_I_UJI-Omics-phd/_S_multiOmicsIntegra/_A_04_EnrichmentProteomics-R/PHOSPHOPROTEOMICS/output/DEP%20for%20network.xlsx</a:t>
            </a:r>
            <a:endParaRPr lang="en-GB" sz="1400" u="sng" dirty="0">
              <a:solidFill>
                <a:srgbClr val="0070C0"/>
              </a:solidFill>
            </a:endParaRPr>
          </a:p>
        </p:txBody>
      </p:sp>
      <p:sp>
        <p:nvSpPr>
          <p:cNvPr id="6" name="CuadroTexto 5">
            <a:hlinkClick r:id="rId3"/>
            <a:extLst>
              <a:ext uri="{FF2B5EF4-FFF2-40B4-BE49-F238E27FC236}">
                <a16:creationId xmlns:a16="http://schemas.microsoft.com/office/drawing/2014/main" id="{73A8AFF6-3B42-500C-671A-897BCFB44545}"/>
              </a:ext>
            </a:extLst>
          </p:cNvPr>
          <p:cNvSpPr txBox="1"/>
          <p:nvPr/>
        </p:nvSpPr>
        <p:spPr>
          <a:xfrm>
            <a:off x="1154942" y="4056215"/>
            <a:ext cx="9882115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u="sng" dirty="0">
                <a:solidFill>
                  <a:srgbClr val="0070C0"/>
                </a:solidFill>
              </a:rPr>
              <a:t>Table enrichment</a:t>
            </a:r>
            <a:r>
              <a:rPr lang="en-GB" sz="1400" b="1" u="sng" dirty="0">
                <a:solidFill>
                  <a:srgbClr val="0070C0"/>
                </a:solidFill>
              </a:rPr>
              <a:t> </a:t>
            </a:r>
            <a:r>
              <a:rPr lang="en-GB" sz="1400" u="sng" dirty="0">
                <a:solidFill>
                  <a:srgbClr val="0070C0"/>
                </a:solidFill>
              </a:rPr>
              <a:t>https://github.com/NIB-SI/UJI-Omics-phd/blob/main/_I_UJI-Omics-phd/_S_multiOmicsIntegra/_A_04_EnrichmentProteomics-R/PHOSPHOPROTEOMICS/output/GSEA_few-cols%20(phosphoproteomics).xlsx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D0A545F2-297F-71B6-4098-64EDFE7CCC3E}"/>
              </a:ext>
            </a:extLst>
          </p:cNvPr>
          <p:cNvSpPr txBox="1"/>
          <p:nvPr/>
        </p:nvSpPr>
        <p:spPr>
          <a:xfrm>
            <a:off x="1138136" y="1551744"/>
            <a:ext cx="1027970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u="sng" dirty="0">
                <a:solidFill>
                  <a:srgbClr val="0070C0"/>
                </a:solidFill>
              </a:rPr>
              <a:t>HTML DEPs </a:t>
            </a:r>
            <a:r>
              <a:rPr lang="en-GB" sz="1400" dirty="0">
                <a:hlinkClick r:id="rId4"/>
              </a:rPr>
              <a:t>https://github.com/NIB-SI/UJI-Omics-phd/blob/main/_I_UJI-Omics-phd/_S_multiOmicsIntegra/_A_04_EnrichmentProteomics-R/PHOSPHOPROTEOMICS/scripts/01_DEP-DE-prot_modified-for-Maria.html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15427867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DC157AB6-D300-63DC-AA1B-9E33BB65A12A}"/>
              </a:ext>
            </a:extLst>
          </p:cNvPr>
          <p:cNvCxnSpPr/>
          <p:nvPr/>
        </p:nvCxnSpPr>
        <p:spPr>
          <a:xfrm>
            <a:off x="6275205" y="1230549"/>
            <a:ext cx="0" cy="4396902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Google Shape;211;p6">
            <a:extLst>
              <a:ext uri="{FF2B5EF4-FFF2-40B4-BE49-F238E27FC236}">
                <a16:creationId xmlns:a16="http://schemas.microsoft.com/office/drawing/2014/main" id="{7562E8E3-CA98-112C-FB31-C59389F52337}"/>
              </a:ext>
            </a:extLst>
          </p:cNvPr>
          <p:cNvSpPr txBox="1"/>
          <p:nvPr/>
        </p:nvSpPr>
        <p:spPr>
          <a:xfrm>
            <a:off x="7649171" y="5815238"/>
            <a:ext cx="3784837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 dirty="0" err="1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Tomato</a:t>
            </a:r>
            <a:r>
              <a:rPr lang="es-ES" b="1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es-ES" b="1" i="1" dirty="0" err="1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Botrytis</a:t>
            </a:r>
            <a:r>
              <a:rPr lang="es-ES" b="1" i="1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b="1" i="1" dirty="0" err="1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cinerea</a:t>
            </a:r>
            <a:endParaRPr b="1" dirty="0">
              <a:solidFill>
                <a:schemeClr val="dk1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pic>
        <p:nvPicPr>
          <p:cNvPr id="22" name="Imagen 21">
            <a:extLst>
              <a:ext uri="{FF2B5EF4-FFF2-40B4-BE49-F238E27FC236}">
                <a16:creationId xmlns:a16="http://schemas.microsoft.com/office/drawing/2014/main" id="{DA2B2C76-9BEF-A60E-F4E1-3642F8E1D4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8040" y="1646001"/>
            <a:ext cx="3467100" cy="3981450"/>
          </a:xfrm>
          <a:prstGeom prst="rect">
            <a:avLst/>
          </a:prstGeom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58C9A1DD-7B99-BD55-5484-D625A05002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2340" y="1093689"/>
            <a:ext cx="2867025" cy="4543425"/>
          </a:xfrm>
          <a:prstGeom prst="rect">
            <a:avLst/>
          </a:prstGeom>
        </p:spPr>
      </p:pic>
      <p:sp>
        <p:nvSpPr>
          <p:cNvPr id="25" name="Google Shape;211;p6">
            <a:extLst>
              <a:ext uri="{FF2B5EF4-FFF2-40B4-BE49-F238E27FC236}">
                <a16:creationId xmlns:a16="http://schemas.microsoft.com/office/drawing/2014/main" id="{EEDD386A-6D84-D7DC-0020-69B0B6CED768}"/>
              </a:ext>
            </a:extLst>
          </p:cNvPr>
          <p:cNvSpPr txBox="1"/>
          <p:nvPr/>
        </p:nvSpPr>
        <p:spPr>
          <a:xfrm>
            <a:off x="1312340" y="5817624"/>
            <a:ext cx="3784837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Citrus</a:t>
            </a:r>
            <a:r>
              <a:rPr lang="es-ES" sz="1800" b="1" i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- </a:t>
            </a:r>
            <a:r>
              <a:rPr lang="es-ES" sz="1800" b="1" i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Tetranychus</a:t>
            </a:r>
            <a:r>
              <a:rPr lang="es-ES" sz="1800" b="1" i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sz="1800" b="1" i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urticae</a:t>
            </a:r>
            <a:endParaRPr sz="1800" b="1" i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7C6F91A4-BCD1-BD3A-1D41-1A9197AED478}"/>
              </a:ext>
            </a:extLst>
          </p:cNvPr>
          <p:cNvSpPr txBox="1"/>
          <p:nvPr/>
        </p:nvSpPr>
        <p:spPr>
          <a:xfrm>
            <a:off x="1594445" y="120985"/>
            <a:ext cx="93615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>
                <a:solidFill>
                  <a:srgbClr val="002060"/>
                </a:solidFill>
              </a:rPr>
              <a:t>MIR mechanisms against </a:t>
            </a:r>
            <a:r>
              <a:rPr lang="en-GB" sz="2400" b="1" i="1" dirty="0">
                <a:solidFill>
                  <a:srgbClr val="002060"/>
                </a:solidFill>
              </a:rPr>
              <a:t>Botrytis cinerea</a:t>
            </a:r>
            <a:r>
              <a:rPr lang="en-GB" sz="2400" b="1" dirty="0">
                <a:solidFill>
                  <a:srgbClr val="002060"/>
                </a:solidFill>
              </a:rPr>
              <a:t> in tomato and exploration on </a:t>
            </a:r>
            <a:r>
              <a:rPr lang="en-GB" sz="2400" b="1" i="1" dirty="0" err="1">
                <a:solidFill>
                  <a:srgbClr val="002060"/>
                </a:solidFill>
              </a:rPr>
              <a:t>Tetranychus</a:t>
            </a:r>
            <a:r>
              <a:rPr lang="en-GB" sz="2400" b="1" i="1" dirty="0">
                <a:solidFill>
                  <a:srgbClr val="002060"/>
                </a:solidFill>
              </a:rPr>
              <a:t> </a:t>
            </a:r>
            <a:r>
              <a:rPr lang="en-GB" sz="2400" b="1" i="1" dirty="0" err="1">
                <a:solidFill>
                  <a:srgbClr val="002060"/>
                </a:solidFill>
              </a:rPr>
              <a:t>urticae</a:t>
            </a:r>
            <a:r>
              <a:rPr lang="en-GB" sz="2400" b="1" i="1" dirty="0">
                <a:solidFill>
                  <a:srgbClr val="002060"/>
                </a:solidFill>
              </a:rPr>
              <a:t> </a:t>
            </a:r>
            <a:r>
              <a:rPr lang="en-GB" sz="2400" b="1" dirty="0">
                <a:solidFill>
                  <a:srgbClr val="002060"/>
                </a:solidFill>
              </a:rPr>
              <a:t>in citrus</a:t>
            </a:r>
            <a:endParaRPr lang="es-ES" sz="2400" b="1" i="1" dirty="0">
              <a:solidFill>
                <a:srgbClr val="002060"/>
              </a:solidFill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2672F2D7-E7E6-01D9-DFB8-8B2A816369FC}"/>
              </a:ext>
            </a:extLst>
          </p:cNvPr>
          <p:cNvSpPr txBox="1"/>
          <p:nvPr/>
        </p:nvSpPr>
        <p:spPr>
          <a:xfrm>
            <a:off x="167303" y="262692"/>
            <a:ext cx="1625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u="sng" dirty="0" err="1">
                <a:solidFill>
                  <a:schemeClr val="accent5">
                    <a:lumMod val="75000"/>
                  </a:schemeClr>
                </a:solidFill>
              </a:rPr>
              <a:t>Maria’s</a:t>
            </a:r>
            <a:r>
              <a:rPr lang="es-ES" b="1" u="sng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s-ES" b="1" u="sng" dirty="0" err="1">
                <a:solidFill>
                  <a:schemeClr val="accent5">
                    <a:lumMod val="75000"/>
                  </a:schemeClr>
                </a:solidFill>
              </a:rPr>
              <a:t>thesis</a:t>
            </a:r>
            <a:endParaRPr lang="en-GB" b="1" u="sng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12981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462D7BB8-47BB-3B24-2FDB-8ACDBC6677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6610" y="675904"/>
            <a:ext cx="7638780" cy="5783261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15AD7196-2E04-F370-D6C1-8D24114FF5D2}"/>
              </a:ext>
            </a:extLst>
          </p:cNvPr>
          <p:cNvSpPr txBox="1"/>
          <p:nvPr/>
        </p:nvSpPr>
        <p:spPr>
          <a:xfrm>
            <a:off x="265078" y="210421"/>
            <a:ext cx="10676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 err="1">
                <a:solidFill>
                  <a:schemeClr val="accent1">
                    <a:lumMod val="75000"/>
                  </a:schemeClr>
                </a:solidFill>
              </a:rPr>
              <a:t>Pph</a:t>
            </a:r>
            <a:endParaRPr lang="es-E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2D801888-DAA3-4656-280A-54E2EA99A237}"/>
              </a:ext>
            </a:extLst>
          </p:cNvPr>
          <p:cNvSpPr txBox="1"/>
          <p:nvPr/>
        </p:nvSpPr>
        <p:spPr>
          <a:xfrm>
            <a:off x="3769579" y="85087"/>
            <a:ext cx="5177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PRINCIPAL COMPONENT ANALYSIS</a:t>
            </a:r>
          </a:p>
        </p:txBody>
      </p:sp>
      <p:cxnSp>
        <p:nvCxnSpPr>
          <p:cNvPr id="5" name="Conector recto de flecha 4">
            <a:extLst>
              <a:ext uri="{FF2B5EF4-FFF2-40B4-BE49-F238E27FC236}">
                <a16:creationId xmlns:a16="http://schemas.microsoft.com/office/drawing/2014/main" id="{5BCF30D3-3F21-7802-6314-998E0FF04BD8}"/>
              </a:ext>
            </a:extLst>
          </p:cNvPr>
          <p:cNvCxnSpPr>
            <a:cxnSpLocks/>
          </p:cNvCxnSpPr>
          <p:nvPr/>
        </p:nvCxnSpPr>
        <p:spPr>
          <a:xfrm flipH="1">
            <a:off x="6096000" y="2054927"/>
            <a:ext cx="3417651" cy="12816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uadroTexto 5">
            <a:extLst>
              <a:ext uri="{FF2B5EF4-FFF2-40B4-BE49-F238E27FC236}">
                <a16:creationId xmlns:a16="http://schemas.microsoft.com/office/drawing/2014/main" id="{F784E206-7A6D-61A2-1F8B-4330DD0700DB}"/>
              </a:ext>
            </a:extLst>
          </p:cNvPr>
          <p:cNvSpPr txBox="1"/>
          <p:nvPr/>
        </p:nvSpPr>
        <p:spPr>
          <a:xfrm>
            <a:off x="9251004" y="1700984"/>
            <a:ext cx="30771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>
                <a:solidFill>
                  <a:srgbClr val="002060"/>
                </a:solidFill>
              </a:rPr>
              <a:t>High </a:t>
            </a:r>
            <a:r>
              <a:rPr lang="es-ES" sz="2000" b="1" dirty="0" err="1">
                <a:solidFill>
                  <a:srgbClr val="002060"/>
                </a:solidFill>
              </a:rPr>
              <a:t>variability</a:t>
            </a:r>
            <a:r>
              <a:rPr lang="es-ES" sz="2000" b="1" dirty="0">
                <a:solidFill>
                  <a:srgbClr val="002060"/>
                </a:solidFill>
              </a:rPr>
              <a:t> </a:t>
            </a:r>
            <a:r>
              <a:rPr lang="es-ES" sz="2000" b="1" dirty="0" err="1">
                <a:solidFill>
                  <a:srgbClr val="002060"/>
                </a:solidFill>
              </a:rPr>
              <a:t>but</a:t>
            </a:r>
            <a:r>
              <a:rPr lang="es-ES" sz="2000" b="1" dirty="0">
                <a:solidFill>
                  <a:srgbClr val="002060"/>
                </a:solidFill>
              </a:rPr>
              <a:t> </a:t>
            </a:r>
            <a:r>
              <a:rPr lang="es-ES" sz="2000" b="1" dirty="0" err="1">
                <a:solidFill>
                  <a:srgbClr val="002060"/>
                </a:solidFill>
              </a:rPr>
              <a:t>infested</a:t>
            </a:r>
            <a:r>
              <a:rPr lang="es-ES" sz="2000" b="1" dirty="0">
                <a:solidFill>
                  <a:srgbClr val="002060"/>
                </a:solidFill>
              </a:rPr>
              <a:t> </a:t>
            </a:r>
            <a:r>
              <a:rPr lang="es-ES" sz="2000" b="1" dirty="0" err="1">
                <a:solidFill>
                  <a:srgbClr val="002060"/>
                </a:solidFill>
              </a:rPr>
              <a:t>plants</a:t>
            </a:r>
            <a:r>
              <a:rPr lang="es-ES" sz="2000" b="1" dirty="0">
                <a:solidFill>
                  <a:srgbClr val="002060"/>
                </a:solidFill>
              </a:rPr>
              <a:t> are </a:t>
            </a:r>
            <a:r>
              <a:rPr lang="es-ES" sz="2000" b="1" dirty="0" err="1">
                <a:solidFill>
                  <a:srgbClr val="002060"/>
                </a:solidFill>
              </a:rPr>
              <a:t>close</a:t>
            </a:r>
            <a:endParaRPr lang="en-GB" sz="20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69822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1E2EE30F-D4AE-22F4-5ADB-2810DBD3DD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6503" y="701279"/>
            <a:ext cx="8764286" cy="5455442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B297C814-DBDC-4D36-7A25-13FF4B4F4787}"/>
              </a:ext>
            </a:extLst>
          </p:cNvPr>
          <p:cNvSpPr txBox="1"/>
          <p:nvPr/>
        </p:nvSpPr>
        <p:spPr>
          <a:xfrm>
            <a:off x="4402200" y="84998"/>
            <a:ext cx="44110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HEATMAP WITH CLUSTERING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0C0D541F-D3B6-7D0E-7E09-B45ADC91054D}"/>
              </a:ext>
            </a:extLst>
          </p:cNvPr>
          <p:cNvSpPr/>
          <p:nvPr/>
        </p:nvSpPr>
        <p:spPr>
          <a:xfrm>
            <a:off x="6731540" y="4795736"/>
            <a:ext cx="1689367" cy="525294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59AA074C-D620-6576-7AB0-AE7F487E9CDB}"/>
              </a:ext>
            </a:extLst>
          </p:cNvPr>
          <p:cNvSpPr txBox="1"/>
          <p:nvPr/>
        </p:nvSpPr>
        <p:spPr>
          <a:xfrm>
            <a:off x="6896912" y="6297703"/>
            <a:ext cx="15239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err="1">
                <a:solidFill>
                  <a:srgbClr val="0070C0"/>
                </a:solidFill>
              </a:rPr>
              <a:t>Priming</a:t>
            </a:r>
            <a:r>
              <a:rPr lang="es-ES" sz="2400" dirty="0">
                <a:solidFill>
                  <a:srgbClr val="0070C0"/>
                </a:solidFill>
              </a:rPr>
              <a:t>?</a:t>
            </a:r>
            <a:endParaRPr lang="en-GB" sz="2400" dirty="0">
              <a:solidFill>
                <a:srgbClr val="0070C0"/>
              </a:solidFill>
            </a:endParaRP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C1EE2A55-3CE2-8413-C9DC-4E381168BF3F}"/>
              </a:ext>
            </a:extLst>
          </p:cNvPr>
          <p:cNvSpPr/>
          <p:nvPr/>
        </p:nvSpPr>
        <p:spPr>
          <a:xfrm>
            <a:off x="2000655" y="4636851"/>
            <a:ext cx="1689367" cy="402077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74193079-1154-DC88-7802-645E64D5A3F8}"/>
              </a:ext>
            </a:extLst>
          </p:cNvPr>
          <p:cNvCxnSpPr/>
          <p:nvPr/>
        </p:nvCxnSpPr>
        <p:spPr>
          <a:xfrm flipV="1">
            <a:off x="7393021" y="5505855"/>
            <a:ext cx="0" cy="7295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47B6576D-2378-7C57-747E-2EF1DDE51FDC}"/>
              </a:ext>
            </a:extLst>
          </p:cNvPr>
          <p:cNvCxnSpPr>
            <a:cxnSpLocks/>
          </p:cNvCxnSpPr>
          <p:nvPr/>
        </p:nvCxnSpPr>
        <p:spPr>
          <a:xfrm flipV="1">
            <a:off x="2973421" y="5141067"/>
            <a:ext cx="0" cy="11566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uadroTexto 15">
            <a:extLst>
              <a:ext uri="{FF2B5EF4-FFF2-40B4-BE49-F238E27FC236}">
                <a16:creationId xmlns:a16="http://schemas.microsoft.com/office/drawing/2014/main" id="{16F1DA37-67F4-B6AE-73A0-2375D57DA517}"/>
              </a:ext>
            </a:extLst>
          </p:cNvPr>
          <p:cNvSpPr txBox="1"/>
          <p:nvPr/>
        </p:nvSpPr>
        <p:spPr>
          <a:xfrm>
            <a:off x="2610262" y="6258860"/>
            <a:ext cx="28761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err="1">
                <a:solidFill>
                  <a:srgbClr val="0070C0"/>
                </a:solidFill>
              </a:rPr>
              <a:t>Priming</a:t>
            </a:r>
            <a:r>
              <a:rPr lang="es-ES" sz="2400" dirty="0">
                <a:solidFill>
                  <a:srgbClr val="0070C0"/>
                </a:solidFill>
              </a:rPr>
              <a:t>?</a:t>
            </a:r>
            <a:endParaRPr lang="en-GB" sz="2400" dirty="0">
              <a:solidFill>
                <a:srgbClr val="0070C0"/>
              </a:solidFill>
            </a:endParaRPr>
          </a:p>
        </p:txBody>
      </p:sp>
      <p:cxnSp>
        <p:nvCxnSpPr>
          <p:cNvPr id="17" name="Conector recto de flecha 16">
            <a:extLst>
              <a:ext uri="{FF2B5EF4-FFF2-40B4-BE49-F238E27FC236}">
                <a16:creationId xmlns:a16="http://schemas.microsoft.com/office/drawing/2014/main" id="{3701CDF0-86C4-44A2-4B6E-9D3904554ED8}"/>
              </a:ext>
            </a:extLst>
          </p:cNvPr>
          <p:cNvCxnSpPr>
            <a:cxnSpLocks/>
          </p:cNvCxnSpPr>
          <p:nvPr/>
        </p:nvCxnSpPr>
        <p:spPr>
          <a:xfrm>
            <a:off x="8531157" y="1079770"/>
            <a:ext cx="1964988" cy="4474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uadroTexto 19">
            <a:extLst>
              <a:ext uri="{FF2B5EF4-FFF2-40B4-BE49-F238E27FC236}">
                <a16:creationId xmlns:a16="http://schemas.microsoft.com/office/drawing/2014/main" id="{48A456B0-EF95-78D4-151D-0DBF1CF37A60}"/>
              </a:ext>
            </a:extLst>
          </p:cNvPr>
          <p:cNvSpPr txBox="1"/>
          <p:nvPr/>
        </p:nvSpPr>
        <p:spPr>
          <a:xfrm>
            <a:off x="10100218" y="1527242"/>
            <a:ext cx="21598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 err="1">
                <a:solidFill>
                  <a:srgbClr val="002060"/>
                </a:solidFill>
              </a:rPr>
              <a:t>Symbiosis</a:t>
            </a:r>
            <a:r>
              <a:rPr lang="es-ES" b="1" dirty="0">
                <a:solidFill>
                  <a:srgbClr val="002060"/>
                </a:solidFill>
              </a:rPr>
              <a:t> has a </a:t>
            </a:r>
            <a:r>
              <a:rPr lang="es-ES" b="1" dirty="0" err="1">
                <a:solidFill>
                  <a:srgbClr val="002060"/>
                </a:solidFill>
              </a:rPr>
              <a:t>huge</a:t>
            </a:r>
            <a:r>
              <a:rPr lang="es-ES" b="1" dirty="0">
                <a:solidFill>
                  <a:srgbClr val="002060"/>
                </a:solidFill>
              </a:rPr>
              <a:t> </a:t>
            </a:r>
            <a:r>
              <a:rPr lang="es-ES" b="1" dirty="0" err="1">
                <a:solidFill>
                  <a:srgbClr val="002060"/>
                </a:solidFill>
              </a:rPr>
              <a:t>impact</a:t>
            </a:r>
            <a:r>
              <a:rPr lang="es-ES" b="1" dirty="0">
                <a:solidFill>
                  <a:srgbClr val="002060"/>
                </a:solidFill>
              </a:rPr>
              <a:t> </a:t>
            </a:r>
            <a:r>
              <a:rPr lang="es-ES" b="1" dirty="0" err="1">
                <a:solidFill>
                  <a:srgbClr val="002060"/>
                </a:solidFill>
              </a:rPr>
              <a:t>on</a:t>
            </a:r>
            <a:r>
              <a:rPr lang="es-ES" b="1" dirty="0">
                <a:solidFill>
                  <a:srgbClr val="002060"/>
                </a:solidFill>
              </a:rPr>
              <a:t> </a:t>
            </a:r>
            <a:r>
              <a:rPr lang="es-ES" b="1" dirty="0" err="1">
                <a:solidFill>
                  <a:srgbClr val="002060"/>
                </a:solidFill>
              </a:rPr>
              <a:t>phosphoproteome</a:t>
            </a:r>
            <a:endParaRPr lang="en-GB" b="1" dirty="0">
              <a:solidFill>
                <a:srgbClr val="002060"/>
              </a:solidFill>
            </a:endParaRP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8FDBA280-33F3-2599-0E57-79F69181ABEA}"/>
              </a:ext>
            </a:extLst>
          </p:cNvPr>
          <p:cNvSpPr txBox="1"/>
          <p:nvPr/>
        </p:nvSpPr>
        <p:spPr>
          <a:xfrm>
            <a:off x="10304833" y="3018448"/>
            <a:ext cx="18158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>
                <a:solidFill>
                  <a:srgbClr val="002060"/>
                </a:solidFill>
              </a:rPr>
              <a:t>Are AM </a:t>
            </a:r>
            <a:r>
              <a:rPr lang="es-ES" b="1" dirty="0" err="1">
                <a:solidFill>
                  <a:srgbClr val="002060"/>
                </a:solidFill>
              </a:rPr>
              <a:t>plants</a:t>
            </a:r>
            <a:r>
              <a:rPr lang="es-ES" b="1" dirty="0">
                <a:solidFill>
                  <a:srgbClr val="002060"/>
                </a:solidFill>
              </a:rPr>
              <a:t> </a:t>
            </a:r>
            <a:r>
              <a:rPr lang="es-ES" b="1" dirty="0" err="1">
                <a:solidFill>
                  <a:srgbClr val="002060"/>
                </a:solidFill>
              </a:rPr>
              <a:t>preparing</a:t>
            </a:r>
            <a:r>
              <a:rPr lang="es-ES" b="1" dirty="0">
                <a:solidFill>
                  <a:srgbClr val="002060"/>
                </a:solidFill>
              </a:rPr>
              <a:t> </a:t>
            </a:r>
            <a:r>
              <a:rPr lang="es-ES" b="1" dirty="0" err="1">
                <a:solidFill>
                  <a:srgbClr val="002060"/>
                </a:solidFill>
              </a:rPr>
              <a:t>itselfs</a:t>
            </a:r>
            <a:r>
              <a:rPr lang="es-ES" b="1" dirty="0">
                <a:solidFill>
                  <a:srgbClr val="002060"/>
                </a:solidFill>
              </a:rPr>
              <a:t> </a:t>
            </a:r>
            <a:r>
              <a:rPr lang="es-ES" b="1" dirty="0" err="1">
                <a:solidFill>
                  <a:srgbClr val="002060"/>
                </a:solidFill>
              </a:rPr>
              <a:t>for</a:t>
            </a:r>
            <a:r>
              <a:rPr lang="es-ES" b="1" dirty="0">
                <a:solidFill>
                  <a:srgbClr val="002060"/>
                </a:solidFill>
              </a:rPr>
              <a:t> </a:t>
            </a:r>
            <a:r>
              <a:rPr lang="es-ES" b="1" dirty="0" err="1">
                <a:solidFill>
                  <a:srgbClr val="002060"/>
                </a:solidFill>
              </a:rPr>
              <a:t>futher</a:t>
            </a:r>
            <a:r>
              <a:rPr lang="es-ES" b="1" dirty="0">
                <a:solidFill>
                  <a:srgbClr val="002060"/>
                </a:solidFill>
              </a:rPr>
              <a:t> </a:t>
            </a:r>
            <a:r>
              <a:rPr lang="es-ES" b="1" dirty="0" err="1">
                <a:solidFill>
                  <a:srgbClr val="002060"/>
                </a:solidFill>
              </a:rPr>
              <a:t>stresses</a:t>
            </a:r>
            <a:r>
              <a:rPr lang="es-ES" b="1" dirty="0">
                <a:solidFill>
                  <a:srgbClr val="002060"/>
                </a:solidFill>
              </a:rPr>
              <a:t>?</a:t>
            </a:r>
            <a:endParaRPr lang="en-GB" b="1" dirty="0">
              <a:solidFill>
                <a:srgbClr val="002060"/>
              </a:solidFill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9EF07C99-17DB-5EC4-6179-15106E6F44F3}"/>
              </a:ext>
            </a:extLst>
          </p:cNvPr>
          <p:cNvSpPr txBox="1"/>
          <p:nvPr/>
        </p:nvSpPr>
        <p:spPr>
          <a:xfrm>
            <a:off x="265078" y="210421"/>
            <a:ext cx="10676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 err="1">
                <a:solidFill>
                  <a:schemeClr val="accent1">
                    <a:lumMod val="75000"/>
                  </a:schemeClr>
                </a:solidFill>
              </a:rPr>
              <a:t>Pph</a:t>
            </a:r>
            <a:endParaRPr lang="es-ES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96877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AC33FFC0-C928-55E6-B636-64AE0FBF97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2149" y="1371936"/>
            <a:ext cx="6110504" cy="5038592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568812B6-3A86-B3FF-F757-8A5E60097A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96" y="1364557"/>
            <a:ext cx="5929625" cy="5045971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D6290E5E-6966-46F6-2A5E-1C93F3AB7FC4}"/>
              </a:ext>
            </a:extLst>
          </p:cNvPr>
          <p:cNvSpPr txBox="1"/>
          <p:nvPr/>
        </p:nvSpPr>
        <p:spPr>
          <a:xfrm>
            <a:off x="4839622" y="197519"/>
            <a:ext cx="35942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VOLCANO PLOTS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5427D1B5-21A3-57F6-D776-D29032208874}"/>
              </a:ext>
            </a:extLst>
          </p:cNvPr>
          <p:cNvSpPr txBox="1"/>
          <p:nvPr/>
        </p:nvSpPr>
        <p:spPr>
          <a:xfrm>
            <a:off x="265078" y="210421"/>
            <a:ext cx="10676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 err="1">
                <a:solidFill>
                  <a:schemeClr val="accent1">
                    <a:lumMod val="75000"/>
                  </a:schemeClr>
                </a:solidFill>
              </a:rPr>
              <a:t>Pph</a:t>
            </a:r>
            <a:endParaRPr lang="es-E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2" name="Conector recto de flecha 1">
            <a:extLst>
              <a:ext uri="{FF2B5EF4-FFF2-40B4-BE49-F238E27FC236}">
                <a16:creationId xmlns:a16="http://schemas.microsoft.com/office/drawing/2014/main" id="{FB510302-C2EE-8920-EDD8-FA580F46DE84}"/>
              </a:ext>
            </a:extLst>
          </p:cNvPr>
          <p:cNvCxnSpPr>
            <a:cxnSpLocks/>
          </p:cNvCxnSpPr>
          <p:nvPr/>
        </p:nvCxnSpPr>
        <p:spPr>
          <a:xfrm flipV="1">
            <a:off x="4230024" y="972766"/>
            <a:ext cx="3406189" cy="17839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uadroTexto 2">
            <a:extLst>
              <a:ext uri="{FF2B5EF4-FFF2-40B4-BE49-F238E27FC236}">
                <a16:creationId xmlns:a16="http://schemas.microsoft.com/office/drawing/2014/main" id="{26AE4A45-5254-C82C-5718-A7A16A8039BE}"/>
              </a:ext>
            </a:extLst>
          </p:cNvPr>
          <p:cNvSpPr txBox="1"/>
          <p:nvPr/>
        </p:nvSpPr>
        <p:spPr>
          <a:xfrm>
            <a:off x="7756186" y="207869"/>
            <a:ext cx="41707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 err="1">
                <a:solidFill>
                  <a:srgbClr val="002060"/>
                </a:solidFill>
              </a:rPr>
              <a:t>These</a:t>
            </a:r>
            <a:r>
              <a:rPr lang="es-ES" b="1" dirty="0">
                <a:solidFill>
                  <a:srgbClr val="002060"/>
                </a:solidFill>
              </a:rPr>
              <a:t> </a:t>
            </a:r>
            <a:r>
              <a:rPr lang="es-ES" b="1" dirty="0" err="1">
                <a:solidFill>
                  <a:srgbClr val="002060"/>
                </a:solidFill>
              </a:rPr>
              <a:t>phosphorilated</a:t>
            </a:r>
            <a:r>
              <a:rPr lang="es-ES" b="1" dirty="0">
                <a:solidFill>
                  <a:srgbClr val="002060"/>
                </a:solidFill>
              </a:rPr>
              <a:t> </a:t>
            </a:r>
            <a:r>
              <a:rPr lang="es-ES" b="1" dirty="0" err="1">
                <a:solidFill>
                  <a:srgbClr val="002060"/>
                </a:solidFill>
              </a:rPr>
              <a:t>proteins</a:t>
            </a:r>
            <a:r>
              <a:rPr lang="es-ES" b="1" dirty="0">
                <a:solidFill>
                  <a:srgbClr val="002060"/>
                </a:solidFill>
              </a:rPr>
              <a:t> </a:t>
            </a:r>
            <a:r>
              <a:rPr lang="es-ES" b="1" dirty="0" err="1">
                <a:solidFill>
                  <a:srgbClr val="002060"/>
                </a:solidFill>
              </a:rPr>
              <a:t>could</a:t>
            </a:r>
            <a:r>
              <a:rPr lang="es-ES" b="1" dirty="0">
                <a:solidFill>
                  <a:srgbClr val="002060"/>
                </a:solidFill>
              </a:rPr>
              <a:t> </a:t>
            </a:r>
            <a:r>
              <a:rPr lang="es-ES" b="1" dirty="0" err="1">
                <a:solidFill>
                  <a:srgbClr val="002060"/>
                </a:solidFill>
              </a:rPr>
              <a:t>explain</a:t>
            </a:r>
            <a:r>
              <a:rPr lang="es-ES" b="1" dirty="0">
                <a:solidFill>
                  <a:srgbClr val="002060"/>
                </a:solidFill>
              </a:rPr>
              <a:t> </a:t>
            </a:r>
            <a:r>
              <a:rPr lang="es-ES" b="1" dirty="0" err="1">
                <a:solidFill>
                  <a:srgbClr val="002060"/>
                </a:solidFill>
              </a:rPr>
              <a:t>the</a:t>
            </a:r>
            <a:r>
              <a:rPr lang="es-ES" b="1" dirty="0">
                <a:solidFill>
                  <a:srgbClr val="002060"/>
                </a:solidFill>
              </a:rPr>
              <a:t> </a:t>
            </a:r>
            <a:r>
              <a:rPr lang="es-ES" b="1" dirty="0" err="1">
                <a:solidFill>
                  <a:srgbClr val="002060"/>
                </a:solidFill>
              </a:rPr>
              <a:t>induced</a:t>
            </a:r>
            <a:r>
              <a:rPr lang="es-ES" b="1" dirty="0">
                <a:solidFill>
                  <a:srgbClr val="002060"/>
                </a:solidFill>
              </a:rPr>
              <a:t> </a:t>
            </a:r>
            <a:r>
              <a:rPr lang="es-ES" b="1" dirty="0" err="1">
                <a:solidFill>
                  <a:srgbClr val="002060"/>
                </a:solidFill>
              </a:rPr>
              <a:t>resistance</a:t>
            </a:r>
            <a:endParaRPr lang="en-GB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03429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350FFE8B-D615-125D-AD1E-5DB8B2CC9A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314" y="5653161"/>
            <a:ext cx="6812092" cy="1007320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A3F7F930-8A2A-BA8D-2964-46D551266994}"/>
              </a:ext>
            </a:extLst>
          </p:cNvPr>
          <p:cNvSpPr txBox="1"/>
          <p:nvPr/>
        </p:nvSpPr>
        <p:spPr>
          <a:xfrm>
            <a:off x="2186698" y="281736"/>
            <a:ext cx="88736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PHOSPHORILATED PROTEINS WITH </a:t>
            </a:r>
            <a:r>
              <a:rPr lang="es-ES" sz="2400" b="1" dirty="0" err="1">
                <a:solidFill>
                  <a:schemeClr val="accent1">
                    <a:lumMod val="75000"/>
                  </a:schemeClr>
                </a:solidFill>
              </a:rPr>
              <a:t>logFC</a:t>
            </a:r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&gt;1.5 AND p-</a:t>
            </a:r>
            <a:r>
              <a:rPr lang="es-ES" sz="2400" b="1" dirty="0" err="1">
                <a:solidFill>
                  <a:schemeClr val="accent1">
                    <a:lumMod val="75000"/>
                  </a:schemeClr>
                </a:solidFill>
              </a:rPr>
              <a:t>value</a:t>
            </a:r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&gt;0.05 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84FC7CEC-2F4B-E6C5-6BA6-4073FE06036B}"/>
              </a:ext>
            </a:extLst>
          </p:cNvPr>
          <p:cNvSpPr txBox="1"/>
          <p:nvPr/>
        </p:nvSpPr>
        <p:spPr>
          <a:xfrm>
            <a:off x="1084229" y="5373822"/>
            <a:ext cx="304881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b="0" i="0" dirty="0" err="1">
                <a:solidFill>
                  <a:srgbClr val="212121"/>
                </a:solidFill>
                <a:effectLst/>
                <a:latin typeface="Helvetica Neue"/>
              </a:rPr>
              <a:t>doi</a:t>
            </a:r>
            <a:r>
              <a:rPr lang="en-GB" sz="1200" b="0" i="0" dirty="0">
                <a:solidFill>
                  <a:srgbClr val="212121"/>
                </a:solidFill>
                <a:effectLst/>
                <a:latin typeface="Helvetica Neue"/>
              </a:rPr>
              <a:t>: </a:t>
            </a:r>
            <a:r>
              <a:rPr lang="en-GB" sz="1200" b="0" i="0" u="sng" dirty="0">
                <a:solidFill>
                  <a:srgbClr val="376FAA"/>
                </a:solidFill>
                <a:effectLst/>
                <a:latin typeface="Helvetica Neue"/>
                <a:hlinkClick r:id="rId3"/>
              </a:rPr>
              <a:t>10.3389/fpls.2014.00293</a:t>
            </a:r>
            <a:endParaRPr lang="en-GB" sz="1200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9D99A36B-B685-812F-B8EE-B591C81FF582}"/>
              </a:ext>
            </a:extLst>
          </p:cNvPr>
          <p:cNvSpPr txBox="1"/>
          <p:nvPr/>
        </p:nvSpPr>
        <p:spPr>
          <a:xfrm>
            <a:off x="7594763" y="5904821"/>
            <a:ext cx="21473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Solyc05g007680.1.1</a:t>
            </a:r>
            <a:r>
              <a:rPr lang="en-GB" sz="1600" dirty="0"/>
              <a:t> 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B44C55FC-32C7-3196-EFCD-7EEA98E15FEF}"/>
              </a:ext>
            </a:extLst>
          </p:cNvPr>
          <p:cNvSpPr txBox="1"/>
          <p:nvPr/>
        </p:nvSpPr>
        <p:spPr>
          <a:xfrm>
            <a:off x="9573126" y="5935598"/>
            <a:ext cx="249779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 err="1"/>
              <a:t>Arabinanase</a:t>
            </a:r>
            <a:r>
              <a:rPr lang="en-GB" sz="1200" dirty="0"/>
              <a:t>/</a:t>
            </a:r>
            <a:r>
              <a:rPr lang="en-GB" sz="1200" dirty="0" err="1"/>
              <a:t>levansucrase</a:t>
            </a:r>
            <a:r>
              <a:rPr lang="en-GB" sz="1200" dirty="0"/>
              <a:t>/invertase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DAFF39E4-FAAE-F3EB-2C2C-A9889F7FB3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4229" y="1569786"/>
            <a:ext cx="10636971" cy="947971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6B9C8238-0985-19A3-09C9-8D3CD85570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3473" y="3648365"/>
            <a:ext cx="6479134" cy="1476748"/>
          </a:xfrm>
          <a:prstGeom prst="rect">
            <a:avLst/>
          </a:prstGeom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1926C2B3-0919-2342-8967-2E2CCD2F7BB1}"/>
              </a:ext>
            </a:extLst>
          </p:cNvPr>
          <p:cNvSpPr txBox="1"/>
          <p:nvPr/>
        </p:nvSpPr>
        <p:spPr>
          <a:xfrm>
            <a:off x="7563363" y="3969218"/>
            <a:ext cx="258755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Solyc10g007410.4.1</a:t>
            </a:r>
            <a:r>
              <a:rPr lang="en-GB" sz="1600" dirty="0"/>
              <a:t> 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DAD10B4E-39E4-D92A-B408-36B78FB1B1A4}"/>
              </a:ext>
            </a:extLst>
          </p:cNvPr>
          <p:cNvSpPr txBox="1"/>
          <p:nvPr/>
        </p:nvSpPr>
        <p:spPr>
          <a:xfrm>
            <a:off x="9573126" y="4005830"/>
            <a:ext cx="249779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/>
              <a:t>Gamma-glutamyl hydrolase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821A897B-325D-DC0E-A687-51E756FA61A0}"/>
              </a:ext>
            </a:extLst>
          </p:cNvPr>
          <p:cNvSpPr/>
          <p:nvPr/>
        </p:nvSpPr>
        <p:spPr>
          <a:xfrm>
            <a:off x="4649825" y="1405637"/>
            <a:ext cx="1446175" cy="338554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EEB7C6BD-731E-DF13-9026-CD885F8F7D62}"/>
              </a:ext>
            </a:extLst>
          </p:cNvPr>
          <p:cNvSpPr/>
          <p:nvPr/>
        </p:nvSpPr>
        <p:spPr>
          <a:xfrm>
            <a:off x="6304231" y="1399339"/>
            <a:ext cx="1446175" cy="338554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34957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9655F731-17F6-C7B4-935F-2C98851AB1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8179" y="1017990"/>
            <a:ext cx="9007236" cy="5538451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8F971789-1714-0E71-50FB-4B52863C50CC}"/>
              </a:ext>
            </a:extLst>
          </p:cNvPr>
          <p:cNvSpPr txBox="1"/>
          <p:nvPr/>
        </p:nvSpPr>
        <p:spPr>
          <a:xfrm>
            <a:off x="1420238" y="255391"/>
            <a:ext cx="89299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Frequency plot of significant proteins between contrasts/conditions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1351200F-9DA7-C682-B3AA-785E963E2D4B}"/>
              </a:ext>
            </a:extLst>
          </p:cNvPr>
          <p:cNvSpPr txBox="1"/>
          <p:nvPr/>
        </p:nvSpPr>
        <p:spPr>
          <a:xfrm>
            <a:off x="265078" y="210421"/>
            <a:ext cx="10676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 err="1">
                <a:solidFill>
                  <a:schemeClr val="accent1">
                    <a:lumMod val="75000"/>
                  </a:schemeClr>
                </a:solidFill>
              </a:rPr>
              <a:t>Pph</a:t>
            </a:r>
            <a:endParaRPr lang="es-E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2" name="Conector recto de flecha 1">
            <a:extLst>
              <a:ext uri="{FF2B5EF4-FFF2-40B4-BE49-F238E27FC236}">
                <a16:creationId xmlns:a16="http://schemas.microsoft.com/office/drawing/2014/main" id="{48730FF0-86D8-7286-F417-1B652A55FA24}"/>
              </a:ext>
            </a:extLst>
          </p:cNvPr>
          <p:cNvCxnSpPr>
            <a:cxnSpLocks/>
          </p:cNvCxnSpPr>
          <p:nvPr/>
        </p:nvCxnSpPr>
        <p:spPr>
          <a:xfrm flipV="1">
            <a:off x="6204738" y="1361872"/>
            <a:ext cx="3406189" cy="17839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uadroTexto 3">
            <a:extLst>
              <a:ext uri="{FF2B5EF4-FFF2-40B4-BE49-F238E27FC236}">
                <a16:creationId xmlns:a16="http://schemas.microsoft.com/office/drawing/2014/main" id="{20327235-61D3-E332-1F22-F754FA957086}"/>
              </a:ext>
            </a:extLst>
          </p:cNvPr>
          <p:cNvSpPr txBox="1"/>
          <p:nvPr/>
        </p:nvSpPr>
        <p:spPr>
          <a:xfrm>
            <a:off x="9461769" y="625440"/>
            <a:ext cx="27302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 err="1">
                <a:solidFill>
                  <a:srgbClr val="002060"/>
                </a:solidFill>
              </a:rPr>
              <a:t>Higher</a:t>
            </a:r>
            <a:r>
              <a:rPr lang="es-ES" b="1" dirty="0">
                <a:solidFill>
                  <a:srgbClr val="002060"/>
                </a:solidFill>
              </a:rPr>
              <a:t> </a:t>
            </a:r>
            <a:r>
              <a:rPr lang="es-ES" b="1" dirty="0" err="1">
                <a:solidFill>
                  <a:srgbClr val="002060"/>
                </a:solidFill>
              </a:rPr>
              <a:t>number</a:t>
            </a:r>
            <a:r>
              <a:rPr lang="es-ES" b="1" dirty="0">
                <a:solidFill>
                  <a:srgbClr val="002060"/>
                </a:solidFill>
              </a:rPr>
              <a:t> </a:t>
            </a:r>
            <a:r>
              <a:rPr lang="es-ES" b="1" dirty="0" err="1">
                <a:solidFill>
                  <a:srgbClr val="002060"/>
                </a:solidFill>
              </a:rPr>
              <a:t>of</a:t>
            </a:r>
            <a:r>
              <a:rPr lang="es-ES" b="1" dirty="0">
                <a:solidFill>
                  <a:srgbClr val="002060"/>
                </a:solidFill>
              </a:rPr>
              <a:t> </a:t>
            </a:r>
            <a:r>
              <a:rPr lang="es-ES" b="1" dirty="0" err="1">
                <a:solidFill>
                  <a:srgbClr val="002060"/>
                </a:solidFill>
              </a:rPr>
              <a:t>proteins</a:t>
            </a:r>
            <a:r>
              <a:rPr lang="es-ES" b="1" dirty="0">
                <a:solidFill>
                  <a:srgbClr val="002060"/>
                </a:solidFill>
              </a:rPr>
              <a:t> in </a:t>
            </a:r>
            <a:r>
              <a:rPr lang="es-ES" b="1" dirty="0" err="1">
                <a:solidFill>
                  <a:srgbClr val="002060"/>
                </a:solidFill>
              </a:rPr>
              <a:t>AMinf</a:t>
            </a:r>
            <a:r>
              <a:rPr lang="es-ES" b="1" dirty="0">
                <a:solidFill>
                  <a:srgbClr val="002060"/>
                </a:solidFill>
              </a:rPr>
              <a:t>/NM and </a:t>
            </a:r>
            <a:r>
              <a:rPr lang="es-ES" b="1" dirty="0" err="1">
                <a:solidFill>
                  <a:srgbClr val="002060"/>
                </a:solidFill>
              </a:rPr>
              <a:t>AMinf</a:t>
            </a:r>
            <a:r>
              <a:rPr lang="es-ES" b="1" dirty="0">
                <a:solidFill>
                  <a:srgbClr val="002060"/>
                </a:solidFill>
              </a:rPr>
              <a:t>/AM</a:t>
            </a:r>
            <a:endParaRPr lang="en-GB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71562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73F5DC63-F3F7-E810-B2E8-744DB03B12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2656" y="624723"/>
            <a:ext cx="6507905" cy="5759870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2E142DCC-F1E3-BD03-AE67-4F1120E7D94D}"/>
              </a:ext>
            </a:extLst>
          </p:cNvPr>
          <p:cNvSpPr txBox="1"/>
          <p:nvPr/>
        </p:nvSpPr>
        <p:spPr>
          <a:xfrm>
            <a:off x="265078" y="210421"/>
            <a:ext cx="10676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 err="1">
                <a:solidFill>
                  <a:schemeClr val="accent1">
                    <a:lumMod val="75000"/>
                  </a:schemeClr>
                </a:solidFill>
              </a:rPr>
              <a:t>Pph</a:t>
            </a:r>
            <a:endParaRPr lang="es-E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84869DDF-5ADF-4598-C90D-274042D19FDC}"/>
              </a:ext>
            </a:extLst>
          </p:cNvPr>
          <p:cNvSpPr txBox="1"/>
          <p:nvPr/>
        </p:nvSpPr>
        <p:spPr>
          <a:xfrm>
            <a:off x="2140084" y="163058"/>
            <a:ext cx="8288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Venn diagram </a:t>
            </a:r>
            <a:r>
              <a:rPr lang="en-GB" sz="2400" b="1" u="sng" dirty="0">
                <a:solidFill>
                  <a:srgbClr val="FF0000"/>
                </a:solidFill>
              </a:rPr>
              <a:t>upregulated</a:t>
            </a:r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 proteins using </a:t>
            </a:r>
            <a:r>
              <a:rPr lang="en-GB" sz="2400" b="1" dirty="0" err="1">
                <a:solidFill>
                  <a:schemeClr val="accent1">
                    <a:lumMod val="75000"/>
                  </a:schemeClr>
                </a:solidFill>
              </a:rPr>
              <a:t>LogFC</a:t>
            </a:r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&gt;1.5 p&lt;0.05 </a:t>
            </a:r>
          </a:p>
        </p:txBody>
      </p:sp>
      <p:cxnSp>
        <p:nvCxnSpPr>
          <p:cNvPr id="4" name="Conector recto de flecha 3">
            <a:extLst>
              <a:ext uri="{FF2B5EF4-FFF2-40B4-BE49-F238E27FC236}">
                <a16:creationId xmlns:a16="http://schemas.microsoft.com/office/drawing/2014/main" id="{2836A8AE-7953-661C-9E79-13D68914518F}"/>
              </a:ext>
            </a:extLst>
          </p:cNvPr>
          <p:cNvCxnSpPr>
            <a:cxnSpLocks/>
          </p:cNvCxnSpPr>
          <p:nvPr/>
        </p:nvCxnSpPr>
        <p:spPr>
          <a:xfrm flipV="1">
            <a:off x="5208110" y="1342417"/>
            <a:ext cx="3352230" cy="5993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uadroTexto 7">
            <a:extLst>
              <a:ext uri="{FF2B5EF4-FFF2-40B4-BE49-F238E27FC236}">
                <a16:creationId xmlns:a16="http://schemas.microsoft.com/office/drawing/2014/main" id="{D7C50280-6896-0848-D3A5-238B1C3E05C8}"/>
              </a:ext>
            </a:extLst>
          </p:cNvPr>
          <p:cNvSpPr txBox="1"/>
          <p:nvPr/>
        </p:nvSpPr>
        <p:spPr>
          <a:xfrm>
            <a:off x="8362544" y="1100541"/>
            <a:ext cx="2730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 err="1">
                <a:solidFill>
                  <a:srgbClr val="002060"/>
                </a:solidFill>
              </a:rPr>
              <a:t>Enhanced</a:t>
            </a:r>
            <a:r>
              <a:rPr lang="es-ES" b="1" dirty="0">
                <a:solidFill>
                  <a:srgbClr val="002060"/>
                </a:solidFill>
              </a:rPr>
              <a:t> </a:t>
            </a:r>
            <a:r>
              <a:rPr lang="es-ES" b="1" dirty="0" err="1">
                <a:solidFill>
                  <a:srgbClr val="002060"/>
                </a:solidFill>
              </a:rPr>
              <a:t>resistance</a:t>
            </a:r>
            <a:endParaRPr lang="en-GB" b="1" dirty="0">
              <a:solidFill>
                <a:srgbClr val="002060"/>
              </a:solidFill>
            </a:endParaRPr>
          </a:p>
        </p:txBody>
      </p:sp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71AE5255-4818-E54F-57DC-70B41D117A0E}"/>
              </a:ext>
            </a:extLst>
          </p:cNvPr>
          <p:cNvCxnSpPr>
            <a:cxnSpLocks/>
          </p:cNvCxnSpPr>
          <p:nvPr/>
        </p:nvCxnSpPr>
        <p:spPr>
          <a:xfrm flipV="1">
            <a:off x="6096000" y="2130357"/>
            <a:ext cx="3631660" cy="3850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uadroTexto 11">
            <a:extLst>
              <a:ext uri="{FF2B5EF4-FFF2-40B4-BE49-F238E27FC236}">
                <a16:creationId xmlns:a16="http://schemas.microsoft.com/office/drawing/2014/main" id="{F7589E72-EE9C-690D-4CDC-9D42FEC1401E}"/>
              </a:ext>
            </a:extLst>
          </p:cNvPr>
          <p:cNvSpPr txBox="1"/>
          <p:nvPr/>
        </p:nvSpPr>
        <p:spPr>
          <a:xfrm>
            <a:off x="9063746" y="1945691"/>
            <a:ext cx="2730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 err="1">
                <a:solidFill>
                  <a:srgbClr val="002060"/>
                </a:solidFill>
              </a:rPr>
              <a:t>Priming</a:t>
            </a:r>
            <a:endParaRPr lang="en-GB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711049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9A45BB2B-F85F-A27F-B511-E8F3A05CD9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2111" y="397791"/>
            <a:ext cx="6942914" cy="6350671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2648C89A-4E47-C3D8-820A-C5EA4E41B11D}"/>
              </a:ext>
            </a:extLst>
          </p:cNvPr>
          <p:cNvSpPr txBox="1"/>
          <p:nvPr/>
        </p:nvSpPr>
        <p:spPr>
          <a:xfrm>
            <a:off x="2140084" y="163058"/>
            <a:ext cx="8288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Venn diagram </a:t>
            </a:r>
            <a:r>
              <a:rPr lang="en-GB" sz="2400" b="1" u="sng" dirty="0">
                <a:solidFill>
                  <a:srgbClr val="FF0000"/>
                </a:solidFill>
              </a:rPr>
              <a:t>downregulated</a:t>
            </a:r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 proteins using </a:t>
            </a:r>
            <a:r>
              <a:rPr lang="en-GB" sz="2400" b="1" dirty="0" err="1">
                <a:solidFill>
                  <a:schemeClr val="accent1">
                    <a:lumMod val="75000"/>
                  </a:schemeClr>
                </a:solidFill>
              </a:rPr>
              <a:t>LogFC</a:t>
            </a:r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&lt;-1.5 p&lt;0.05 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0876E492-461A-7CEC-F173-149E984140C2}"/>
              </a:ext>
            </a:extLst>
          </p:cNvPr>
          <p:cNvSpPr txBox="1"/>
          <p:nvPr/>
        </p:nvSpPr>
        <p:spPr>
          <a:xfrm>
            <a:off x="265078" y="210421"/>
            <a:ext cx="10676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 err="1">
                <a:solidFill>
                  <a:schemeClr val="accent1">
                    <a:lumMod val="75000"/>
                  </a:schemeClr>
                </a:solidFill>
              </a:rPr>
              <a:t>Pph</a:t>
            </a:r>
            <a:endParaRPr lang="es-ES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24350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390D9698-4299-0437-C9C8-5422559C1365}"/>
              </a:ext>
            </a:extLst>
          </p:cNvPr>
          <p:cNvSpPr txBox="1"/>
          <p:nvPr/>
        </p:nvSpPr>
        <p:spPr>
          <a:xfrm>
            <a:off x="4284439" y="311625"/>
            <a:ext cx="41591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>
                <a:solidFill>
                  <a:schemeClr val="accent1">
                    <a:lumMod val="75000"/>
                  </a:schemeClr>
                </a:solidFill>
              </a:rPr>
              <a:t>PROTEOMICS (Pro)</a:t>
            </a:r>
          </a:p>
        </p:txBody>
      </p:sp>
      <p:sp>
        <p:nvSpPr>
          <p:cNvPr id="5" name="CuadroTexto 4">
            <a:hlinkClick r:id="rId2"/>
            <a:extLst>
              <a:ext uri="{FF2B5EF4-FFF2-40B4-BE49-F238E27FC236}">
                <a16:creationId xmlns:a16="http://schemas.microsoft.com/office/drawing/2014/main" id="{0091793E-4DD5-A6B6-65DE-31E4E059F4FD}"/>
              </a:ext>
            </a:extLst>
          </p:cNvPr>
          <p:cNvSpPr txBox="1"/>
          <p:nvPr/>
        </p:nvSpPr>
        <p:spPr>
          <a:xfrm>
            <a:off x="1020810" y="2768675"/>
            <a:ext cx="1126118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u="sng" dirty="0">
                <a:solidFill>
                  <a:schemeClr val="accent1"/>
                </a:solidFill>
              </a:rPr>
              <a:t>Table DEPs</a:t>
            </a:r>
            <a:r>
              <a:rPr lang="en-GB" sz="1400" u="sng" dirty="0">
                <a:solidFill>
                  <a:schemeClr val="accent1"/>
                </a:solidFill>
              </a:rPr>
              <a:t>: </a:t>
            </a:r>
            <a:r>
              <a:rPr lang="en-GB" sz="1400" u="sng" dirty="0">
                <a:solidFill>
                  <a:schemeClr val="accent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https://github.com/NIB-SI/UJI-Omics-phd/blob/main/_I_UJI-Omics-phd/_S_multiOmicsIntegra/_A_04_EnrichmentProteomics-R/PROTEOMICS/output/GSEA_few-cols%20(proteomics).xlsx</a:t>
            </a:r>
            <a:endParaRPr lang="en-GB" sz="1400" u="sng" dirty="0">
              <a:solidFill>
                <a:schemeClr val="accent1"/>
              </a:solidFill>
            </a:endParaRPr>
          </a:p>
        </p:txBody>
      </p:sp>
      <p:sp>
        <p:nvSpPr>
          <p:cNvPr id="6" name="CuadroTexto 5">
            <a:hlinkClick r:id="rId2"/>
            <a:extLst>
              <a:ext uri="{FF2B5EF4-FFF2-40B4-BE49-F238E27FC236}">
                <a16:creationId xmlns:a16="http://schemas.microsoft.com/office/drawing/2014/main" id="{673B8A8E-4D62-0B2C-3149-DE15F9CFED46}"/>
              </a:ext>
            </a:extLst>
          </p:cNvPr>
          <p:cNvSpPr txBox="1"/>
          <p:nvPr/>
        </p:nvSpPr>
        <p:spPr>
          <a:xfrm>
            <a:off x="1020810" y="3914825"/>
            <a:ext cx="1126118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u="sng" dirty="0">
                <a:solidFill>
                  <a:srgbClr val="0070C0"/>
                </a:solidFill>
              </a:rPr>
              <a:t>Table enrichment</a:t>
            </a:r>
            <a:r>
              <a:rPr lang="en-GB" sz="1400" u="sng" dirty="0">
                <a:solidFill>
                  <a:srgbClr val="0070C0"/>
                </a:solidFill>
              </a:rPr>
              <a:t>: </a:t>
            </a:r>
            <a:r>
              <a:rPr lang="en-GB" sz="1400" u="sng" dirty="0">
                <a:solidFill>
                  <a:srgbClr val="0070C0"/>
                </a:solidFill>
                <a:hlinkClick r:id="rId4"/>
              </a:rPr>
              <a:t>https://github.com/NIB-SI/UJI-Omics-phd/blob/main/_I_UJI-Omics-phd/_S_multiOmicsIntegra/_A_04_EnrichmentProteomics-R/PROTEOMICS/output/DEP%20for%20network_proteomics.xlsx</a:t>
            </a:r>
            <a:endParaRPr lang="en-GB" sz="1400" u="sng" dirty="0">
              <a:solidFill>
                <a:srgbClr val="0070C0"/>
              </a:solidFill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8BA1EDDF-AB82-2D25-376C-12934DBEC593}"/>
              </a:ext>
            </a:extLst>
          </p:cNvPr>
          <p:cNvSpPr txBox="1"/>
          <p:nvPr/>
        </p:nvSpPr>
        <p:spPr>
          <a:xfrm>
            <a:off x="1020810" y="1469475"/>
            <a:ext cx="1015038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u="sng" dirty="0">
                <a:solidFill>
                  <a:srgbClr val="0070C0"/>
                </a:solidFill>
              </a:rPr>
              <a:t>HTML DEPs</a:t>
            </a:r>
            <a:r>
              <a:rPr lang="en-GB" sz="1400" b="1" u="sng" dirty="0">
                <a:solidFill>
                  <a:srgbClr val="0070C0"/>
                </a:solidFill>
              </a:rPr>
              <a:t> </a:t>
            </a:r>
            <a:r>
              <a:rPr lang="en-GB" sz="1400" u="sng" dirty="0">
                <a:solidFill>
                  <a:schemeClr val="accent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</a:t>
            </a:r>
            <a:r>
              <a:rPr lang="en-GB" sz="1400" u="sng" dirty="0">
                <a:solidFill>
                  <a:schemeClr val="accent1"/>
                </a:solidFill>
              </a:rPr>
              <a:t>://github.com/NIB-SI/UJI-Omics-phd/blob/main/_I_UJI-Omics-phd/_S_multiOmicsIntegra/_A_04_EnrichmentProteomics-R/PROTEOMICS/Scripts/01_DEP-DE-proteomics_modified-for-Maria.html</a:t>
            </a:r>
          </a:p>
        </p:txBody>
      </p:sp>
    </p:spTree>
    <p:extLst>
      <p:ext uri="{BB962C8B-B14F-4D97-AF65-F5344CB8AC3E}">
        <p14:creationId xmlns:p14="http://schemas.microsoft.com/office/powerpoint/2010/main" val="11928086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91BC2D2C-DE90-1A93-F2C8-E70B8A8AD6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8397" y="751681"/>
            <a:ext cx="7267139" cy="5689622"/>
          </a:xfrm>
          <a:prstGeom prst="rect">
            <a:avLst/>
          </a:prstGeom>
        </p:spPr>
      </p:pic>
      <p:cxnSp>
        <p:nvCxnSpPr>
          <p:cNvPr id="5" name="Conector recto de flecha 4">
            <a:extLst>
              <a:ext uri="{FF2B5EF4-FFF2-40B4-BE49-F238E27FC236}">
                <a16:creationId xmlns:a16="http://schemas.microsoft.com/office/drawing/2014/main" id="{BF4A851E-2823-7D2D-D244-D0E5AD0C5803}"/>
              </a:ext>
            </a:extLst>
          </p:cNvPr>
          <p:cNvCxnSpPr>
            <a:cxnSpLocks/>
          </p:cNvCxnSpPr>
          <p:nvPr/>
        </p:nvCxnSpPr>
        <p:spPr>
          <a:xfrm>
            <a:off x="7208195" y="5214025"/>
            <a:ext cx="1964988" cy="4474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uadroTexto 5">
            <a:extLst>
              <a:ext uri="{FF2B5EF4-FFF2-40B4-BE49-F238E27FC236}">
                <a16:creationId xmlns:a16="http://schemas.microsoft.com/office/drawing/2014/main" id="{D8240EDA-EB5B-E648-A4F8-A48612B23176}"/>
              </a:ext>
            </a:extLst>
          </p:cNvPr>
          <p:cNvSpPr txBox="1"/>
          <p:nvPr/>
        </p:nvSpPr>
        <p:spPr>
          <a:xfrm>
            <a:off x="8753935" y="5733417"/>
            <a:ext cx="29572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 err="1">
                <a:solidFill>
                  <a:srgbClr val="002060"/>
                </a:solidFill>
              </a:rPr>
              <a:t>Symbiosis</a:t>
            </a:r>
            <a:r>
              <a:rPr lang="es-ES" sz="2000" b="1" dirty="0">
                <a:solidFill>
                  <a:srgbClr val="002060"/>
                </a:solidFill>
              </a:rPr>
              <a:t> has a </a:t>
            </a:r>
            <a:r>
              <a:rPr lang="es-ES" sz="2000" b="1" dirty="0" err="1">
                <a:solidFill>
                  <a:srgbClr val="002060"/>
                </a:solidFill>
              </a:rPr>
              <a:t>huge</a:t>
            </a:r>
            <a:r>
              <a:rPr lang="es-ES" sz="2000" b="1" dirty="0">
                <a:solidFill>
                  <a:srgbClr val="002060"/>
                </a:solidFill>
              </a:rPr>
              <a:t> </a:t>
            </a:r>
            <a:r>
              <a:rPr lang="es-ES" sz="2000" b="1" dirty="0" err="1">
                <a:solidFill>
                  <a:srgbClr val="002060"/>
                </a:solidFill>
              </a:rPr>
              <a:t>impact</a:t>
            </a:r>
            <a:r>
              <a:rPr lang="es-ES" sz="2000" b="1" dirty="0">
                <a:solidFill>
                  <a:srgbClr val="002060"/>
                </a:solidFill>
              </a:rPr>
              <a:t> </a:t>
            </a:r>
            <a:r>
              <a:rPr lang="es-ES" sz="2000" b="1" dirty="0" err="1">
                <a:solidFill>
                  <a:srgbClr val="002060"/>
                </a:solidFill>
              </a:rPr>
              <a:t>on</a:t>
            </a:r>
            <a:r>
              <a:rPr lang="es-ES" sz="2000" b="1" dirty="0">
                <a:solidFill>
                  <a:srgbClr val="002060"/>
                </a:solidFill>
              </a:rPr>
              <a:t> </a:t>
            </a:r>
            <a:r>
              <a:rPr lang="es-ES" sz="2000" b="1" dirty="0" err="1">
                <a:solidFill>
                  <a:srgbClr val="002060"/>
                </a:solidFill>
              </a:rPr>
              <a:t>proteome</a:t>
            </a:r>
            <a:endParaRPr lang="en-GB" sz="2000" b="1" dirty="0">
              <a:solidFill>
                <a:srgbClr val="002060"/>
              </a:solidFill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A8796902-B8E3-EA2A-6B25-4E18C4C64815}"/>
              </a:ext>
            </a:extLst>
          </p:cNvPr>
          <p:cNvSpPr txBox="1"/>
          <p:nvPr/>
        </p:nvSpPr>
        <p:spPr>
          <a:xfrm>
            <a:off x="3720941" y="185864"/>
            <a:ext cx="5177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PRINCIPAL COMPONENT ANALYSIS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43CEA976-F0A5-A6AE-2A24-65D4BBF51FEE}"/>
              </a:ext>
            </a:extLst>
          </p:cNvPr>
          <p:cNvSpPr txBox="1"/>
          <p:nvPr/>
        </p:nvSpPr>
        <p:spPr>
          <a:xfrm>
            <a:off x="265078" y="210421"/>
            <a:ext cx="10676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>
                <a:solidFill>
                  <a:schemeClr val="accent1">
                    <a:lumMod val="75000"/>
                  </a:schemeClr>
                </a:solidFill>
              </a:rPr>
              <a:t>Pro</a:t>
            </a:r>
          </a:p>
        </p:txBody>
      </p: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3542DCB5-8E0D-CFCC-1AC3-F27C90531995}"/>
              </a:ext>
            </a:extLst>
          </p:cNvPr>
          <p:cNvCxnSpPr>
            <a:cxnSpLocks/>
          </p:cNvCxnSpPr>
          <p:nvPr/>
        </p:nvCxnSpPr>
        <p:spPr>
          <a:xfrm flipV="1">
            <a:off x="8020138" y="2179039"/>
            <a:ext cx="1351502" cy="16076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uadroTexto 9">
            <a:extLst>
              <a:ext uri="{FF2B5EF4-FFF2-40B4-BE49-F238E27FC236}">
                <a16:creationId xmlns:a16="http://schemas.microsoft.com/office/drawing/2014/main" id="{E50A2321-234E-7BF2-241E-9412BBA4E5C4}"/>
              </a:ext>
            </a:extLst>
          </p:cNvPr>
          <p:cNvSpPr txBox="1"/>
          <p:nvPr/>
        </p:nvSpPr>
        <p:spPr>
          <a:xfrm>
            <a:off x="8547225" y="1235457"/>
            <a:ext cx="29572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 err="1">
                <a:solidFill>
                  <a:srgbClr val="002060"/>
                </a:solidFill>
              </a:rPr>
              <a:t>Infected</a:t>
            </a:r>
            <a:r>
              <a:rPr lang="es-ES" sz="2000" b="1" dirty="0">
                <a:solidFill>
                  <a:srgbClr val="002060"/>
                </a:solidFill>
              </a:rPr>
              <a:t> </a:t>
            </a:r>
            <a:r>
              <a:rPr lang="es-ES" sz="2000" b="1" dirty="0" err="1">
                <a:solidFill>
                  <a:srgbClr val="002060"/>
                </a:solidFill>
              </a:rPr>
              <a:t>plants</a:t>
            </a:r>
            <a:r>
              <a:rPr lang="es-ES" sz="2000" b="1" dirty="0">
                <a:solidFill>
                  <a:srgbClr val="002060"/>
                </a:solidFill>
              </a:rPr>
              <a:t> </a:t>
            </a:r>
            <a:r>
              <a:rPr lang="es-ES" sz="2000" b="1" dirty="0" err="1">
                <a:solidFill>
                  <a:srgbClr val="002060"/>
                </a:solidFill>
              </a:rPr>
              <a:t>have</a:t>
            </a:r>
            <a:r>
              <a:rPr lang="es-ES" sz="2000" b="1" dirty="0">
                <a:solidFill>
                  <a:srgbClr val="002060"/>
                </a:solidFill>
              </a:rPr>
              <a:t> </a:t>
            </a:r>
            <a:r>
              <a:rPr lang="es-ES" sz="2000" b="1" dirty="0" err="1">
                <a:solidFill>
                  <a:srgbClr val="002060"/>
                </a:solidFill>
              </a:rPr>
              <a:t>the</a:t>
            </a:r>
            <a:r>
              <a:rPr lang="es-ES" sz="2000" b="1" dirty="0">
                <a:solidFill>
                  <a:srgbClr val="002060"/>
                </a:solidFill>
              </a:rPr>
              <a:t> </a:t>
            </a:r>
            <a:r>
              <a:rPr lang="es-ES" sz="2000" b="1" dirty="0" err="1">
                <a:solidFill>
                  <a:srgbClr val="002060"/>
                </a:solidFill>
              </a:rPr>
              <a:t>same</a:t>
            </a:r>
            <a:r>
              <a:rPr lang="es-ES" sz="2000" b="1" dirty="0">
                <a:solidFill>
                  <a:srgbClr val="002060"/>
                </a:solidFill>
              </a:rPr>
              <a:t> </a:t>
            </a:r>
            <a:r>
              <a:rPr lang="es-ES" sz="2000" b="1" dirty="0" err="1">
                <a:solidFill>
                  <a:srgbClr val="002060"/>
                </a:solidFill>
              </a:rPr>
              <a:t>behaviour</a:t>
            </a:r>
            <a:endParaRPr lang="en-GB" sz="20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054410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4680AECB-CCF2-A1E3-9EF1-2AB4420482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230" y="955216"/>
            <a:ext cx="8636365" cy="5367761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6B7AC50A-F233-3677-DC91-4B97597ED995}"/>
              </a:ext>
            </a:extLst>
          </p:cNvPr>
          <p:cNvSpPr/>
          <p:nvPr/>
        </p:nvSpPr>
        <p:spPr>
          <a:xfrm>
            <a:off x="1981200" y="4182894"/>
            <a:ext cx="1689367" cy="612843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FBE57BB8-2C7B-FBDA-6E4A-8547C62AE0E5}"/>
              </a:ext>
            </a:extLst>
          </p:cNvPr>
          <p:cNvSpPr/>
          <p:nvPr/>
        </p:nvSpPr>
        <p:spPr>
          <a:xfrm>
            <a:off x="6692630" y="5583729"/>
            <a:ext cx="1669916" cy="26264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EAFF2DB2-AC2E-6971-0A08-39E09421DBEA}"/>
              </a:ext>
            </a:extLst>
          </p:cNvPr>
          <p:cNvSpPr/>
          <p:nvPr/>
        </p:nvSpPr>
        <p:spPr>
          <a:xfrm>
            <a:off x="6692630" y="5902783"/>
            <a:ext cx="1669916" cy="247665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7806740B-BCBD-C4E0-C0C2-1D5BCFFA5C4D}"/>
              </a:ext>
            </a:extLst>
          </p:cNvPr>
          <p:cNvSpPr txBox="1"/>
          <p:nvPr/>
        </p:nvSpPr>
        <p:spPr>
          <a:xfrm>
            <a:off x="6838550" y="6385250"/>
            <a:ext cx="15239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err="1">
                <a:solidFill>
                  <a:srgbClr val="0070C0"/>
                </a:solidFill>
              </a:rPr>
              <a:t>Priming</a:t>
            </a:r>
            <a:r>
              <a:rPr lang="es-ES" sz="2400" dirty="0">
                <a:solidFill>
                  <a:srgbClr val="0070C0"/>
                </a:solidFill>
              </a:rPr>
              <a:t>?</a:t>
            </a:r>
            <a:endParaRPr lang="en-GB" sz="2400" dirty="0">
              <a:solidFill>
                <a:srgbClr val="0070C0"/>
              </a:solidFill>
            </a:endParaRPr>
          </a:p>
        </p:txBody>
      </p:sp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133980A4-E1F2-ABCB-1169-207216E48BDC}"/>
              </a:ext>
            </a:extLst>
          </p:cNvPr>
          <p:cNvCxnSpPr>
            <a:cxnSpLocks/>
          </p:cNvCxnSpPr>
          <p:nvPr/>
        </p:nvCxnSpPr>
        <p:spPr>
          <a:xfrm flipV="1">
            <a:off x="2898846" y="5019472"/>
            <a:ext cx="0" cy="13719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uadroTexto 11">
            <a:extLst>
              <a:ext uri="{FF2B5EF4-FFF2-40B4-BE49-F238E27FC236}">
                <a16:creationId xmlns:a16="http://schemas.microsoft.com/office/drawing/2014/main" id="{31AA29FF-F574-D82E-5BB7-86D3E7680813}"/>
              </a:ext>
            </a:extLst>
          </p:cNvPr>
          <p:cNvSpPr txBox="1"/>
          <p:nvPr/>
        </p:nvSpPr>
        <p:spPr>
          <a:xfrm>
            <a:off x="2550268" y="6338642"/>
            <a:ext cx="29069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err="1">
                <a:solidFill>
                  <a:srgbClr val="0070C0"/>
                </a:solidFill>
              </a:rPr>
              <a:t>Induced</a:t>
            </a:r>
            <a:r>
              <a:rPr lang="es-ES" sz="2400" dirty="0">
                <a:solidFill>
                  <a:srgbClr val="0070C0"/>
                </a:solidFill>
              </a:rPr>
              <a:t> </a:t>
            </a:r>
            <a:r>
              <a:rPr lang="es-ES" sz="2400" dirty="0" err="1">
                <a:solidFill>
                  <a:srgbClr val="0070C0"/>
                </a:solidFill>
              </a:rPr>
              <a:t>resistance</a:t>
            </a:r>
            <a:endParaRPr lang="en-GB" sz="2400" dirty="0">
              <a:solidFill>
                <a:srgbClr val="0070C0"/>
              </a:solidFill>
            </a:endParaRPr>
          </a:p>
        </p:txBody>
      </p: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43A3F894-B993-7799-1C99-50494487A847}"/>
              </a:ext>
            </a:extLst>
          </p:cNvPr>
          <p:cNvCxnSpPr>
            <a:cxnSpLocks/>
          </p:cNvCxnSpPr>
          <p:nvPr/>
        </p:nvCxnSpPr>
        <p:spPr>
          <a:xfrm flipV="1">
            <a:off x="7603791" y="6140583"/>
            <a:ext cx="0" cy="3647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id="{10493554-B094-F403-940E-5367E3D32E34}"/>
              </a:ext>
            </a:extLst>
          </p:cNvPr>
          <p:cNvCxnSpPr>
            <a:cxnSpLocks/>
          </p:cNvCxnSpPr>
          <p:nvPr/>
        </p:nvCxnSpPr>
        <p:spPr>
          <a:xfrm>
            <a:off x="8443609" y="1624519"/>
            <a:ext cx="2123872" cy="4669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uadroTexto 15">
            <a:extLst>
              <a:ext uri="{FF2B5EF4-FFF2-40B4-BE49-F238E27FC236}">
                <a16:creationId xmlns:a16="http://schemas.microsoft.com/office/drawing/2014/main" id="{6D0E29F3-844F-668F-1723-2E92053FC4FE}"/>
              </a:ext>
            </a:extLst>
          </p:cNvPr>
          <p:cNvSpPr txBox="1"/>
          <p:nvPr/>
        </p:nvSpPr>
        <p:spPr>
          <a:xfrm>
            <a:off x="10123250" y="2299085"/>
            <a:ext cx="19682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 err="1">
                <a:solidFill>
                  <a:srgbClr val="002060"/>
                </a:solidFill>
              </a:rPr>
              <a:t>Symbiosis</a:t>
            </a:r>
            <a:r>
              <a:rPr lang="es-ES" b="1" dirty="0">
                <a:solidFill>
                  <a:srgbClr val="002060"/>
                </a:solidFill>
              </a:rPr>
              <a:t> </a:t>
            </a:r>
            <a:r>
              <a:rPr lang="es-ES" b="1" dirty="0" err="1">
                <a:solidFill>
                  <a:srgbClr val="002060"/>
                </a:solidFill>
              </a:rPr>
              <a:t>also</a:t>
            </a:r>
            <a:r>
              <a:rPr lang="es-ES" b="1" dirty="0">
                <a:solidFill>
                  <a:srgbClr val="002060"/>
                </a:solidFill>
              </a:rPr>
              <a:t> has a </a:t>
            </a:r>
            <a:r>
              <a:rPr lang="es-ES" b="1" dirty="0" err="1">
                <a:solidFill>
                  <a:srgbClr val="002060"/>
                </a:solidFill>
              </a:rPr>
              <a:t>huge</a:t>
            </a:r>
            <a:r>
              <a:rPr lang="es-ES" b="1" dirty="0">
                <a:solidFill>
                  <a:srgbClr val="002060"/>
                </a:solidFill>
              </a:rPr>
              <a:t> </a:t>
            </a:r>
            <a:r>
              <a:rPr lang="es-ES" b="1" dirty="0" err="1">
                <a:solidFill>
                  <a:srgbClr val="002060"/>
                </a:solidFill>
              </a:rPr>
              <a:t>impact</a:t>
            </a:r>
            <a:r>
              <a:rPr lang="es-ES" b="1" dirty="0">
                <a:solidFill>
                  <a:srgbClr val="002060"/>
                </a:solidFill>
              </a:rPr>
              <a:t> </a:t>
            </a:r>
            <a:r>
              <a:rPr lang="es-ES" b="1" dirty="0" err="1">
                <a:solidFill>
                  <a:srgbClr val="002060"/>
                </a:solidFill>
              </a:rPr>
              <a:t>on</a:t>
            </a:r>
            <a:r>
              <a:rPr lang="es-ES" b="1" dirty="0">
                <a:solidFill>
                  <a:srgbClr val="002060"/>
                </a:solidFill>
              </a:rPr>
              <a:t> </a:t>
            </a:r>
            <a:r>
              <a:rPr lang="es-ES" b="1" dirty="0" err="1">
                <a:solidFill>
                  <a:srgbClr val="002060"/>
                </a:solidFill>
              </a:rPr>
              <a:t>proteome</a:t>
            </a:r>
            <a:endParaRPr lang="en-GB" b="1" dirty="0">
              <a:solidFill>
                <a:srgbClr val="002060"/>
              </a:solidFill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BC965652-8CDF-EE0B-25C4-7340503FAC9C}"/>
              </a:ext>
            </a:extLst>
          </p:cNvPr>
          <p:cNvSpPr txBox="1"/>
          <p:nvPr/>
        </p:nvSpPr>
        <p:spPr>
          <a:xfrm>
            <a:off x="4402200" y="84998"/>
            <a:ext cx="44110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HEATMAP WITH CLUSTERING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F233B471-7022-6E4A-B0DB-B29AA1B62229}"/>
              </a:ext>
            </a:extLst>
          </p:cNvPr>
          <p:cNvSpPr txBox="1"/>
          <p:nvPr/>
        </p:nvSpPr>
        <p:spPr>
          <a:xfrm>
            <a:off x="265078" y="210421"/>
            <a:ext cx="10676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>
                <a:solidFill>
                  <a:schemeClr val="accent1">
                    <a:lumMod val="75000"/>
                  </a:schemeClr>
                </a:solidFill>
              </a:rPr>
              <a:t>Pro</a:t>
            </a:r>
          </a:p>
        </p:txBody>
      </p:sp>
    </p:spTree>
    <p:extLst>
      <p:ext uri="{BB962C8B-B14F-4D97-AF65-F5344CB8AC3E}">
        <p14:creationId xmlns:p14="http://schemas.microsoft.com/office/powerpoint/2010/main" val="18006299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6"/>
          <p:cNvSpPr txBox="1"/>
          <p:nvPr/>
        </p:nvSpPr>
        <p:spPr>
          <a:xfrm>
            <a:off x="1833444" y="289792"/>
            <a:ext cx="3479955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Chemicals</a:t>
            </a:r>
            <a:endParaRPr lang="es-ES" sz="2000" b="1" dirty="0">
              <a:solidFill>
                <a:schemeClr val="dk1"/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Beneficial </a:t>
            </a:r>
            <a:r>
              <a:rPr lang="es-ES" sz="20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microorganisms</a:t>
            </a:r>
            <a:endParaRPr lang="es-ES" sz="20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Volatiles</a:t>
            </a:r>
            <a:endParaRPr sz="20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0" name="Google Shape;200;p6"/>
          <p:cNvGrpSpPr/>
          <p:nvPr/>
        </p:nvGrpSpPr>
        <p:grpSpPr>
          <a:xfrm>
            <a:off x="1247571" y="1586065"/>
            <a:ext cx="9748739" cy="4749086"/>
            <a:chOff x="354436" y="581025"/>
            <a:chExt cx="11674516" cy="6276975"/>
          </a:xfrm>
        </p:grpSpPr>
        <p:pic>
          <p:nvPicPr>
            <p:cNvPr id="201" name="Google Shape;201;p6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907319" y="755222"/>
              <a:ext cx="5121633" cy="58658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2" name="Google Shape;202;p6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856848" y="1007515"/>
              <a:ext cx="1164306" cy="830329"/>
            </a:xfrm>
            <a:prstGeom prst="rect">
              <a:avLst/>
            </a:prstGeom>
            <a:noFill/>
            <a:ln w="28575" cap="flat" cmpd="sng">
              <a:solidFill>
                <a:srgbClr val="002060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203" name="Google Shape;203;p6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354436" y="581025"/>
              <a:ext cx="5953125" cy="62769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4" name="Google Shape;204;p6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2164186" y="1750424"/>
              <a:ext cx="1166812" cy="1003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5" name="Google Shape;205;p6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411613" y="3734410"/>
              <a:ext cx="1166812" cy="10033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09" name="Google Shape;209;p6"/>
          <p:cNvSpPr/>
          <p:nvPr/>
        </p:nvSpPr>
        <p:spPr>
          <a:xfrm>
            <a:off x="5064603" y="498419"/>
            <a:ext cx="772160" cy="646290"/>
          </a:xfrm>
          <a:prstGeom prst="chevron">
            <a:avLst>
              <a:gd name="adj" fmla="val 50000"/>
            </a:avLst>
          </a:prstGeom>
          <a:solidFill>
            <a:srgbClr val="0070C0"/>
          </a:solidFill>
          <a:ln w="19050" cap="flat" cmpd="sng">
            <a:solidFill>
              <a:schemeClr val="accent1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accen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" name="Google Shape;198;p6">
            <a:extLst>
              <a:ext uri="{FF2B5EF4-FFF2-40B4-BE49-F238E27FC236}">
                <a16:creationId xmlns:a16="http://schemas.microsoft.com/office/drawing/2014/main" id="{B11EC901-8BB2-C1D0-DF1E-8D5F96BBCB55}"/>
              </a:ext>
            </a:extLst>
          </p:cNvPr>
          <p:cNvSpPr/>
          <p:nvPr/>
        </p:nvSpPr>
        <p:spPr>
          <a:xfrm>
            <a:off x="5572355" y="20987"/>
            <a:ext cx="4971124" cy="1654229"/>
          </a:xfrm>
          <a:prstGeom prst="irregularSeal2">
            <a:avLst/>
          </a:prstGeom>
          <a:solidFill>
            <a:schemeClr val="accent1">
              <a:lumMod val="20000"/>
              <a:lumOff val="80000"/>
            </a:schemeClr>
          </a:solidFill>
          <a:ln w="19050" cap="flat" cmpd="sng">
            <a:solidFill>
              <a:schemeClr val="accent1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" name="Google Shape;199;p6">
            <a:extLst>
              <a:ext uri="{FF2B5EF4-FFF2-40B4-BE49-F238E27FC236}">
                <a16:creationId xmlns:a16="http://schemas.microsoft.com/office/drawing/2014/main" id="{F537C341-5D59-F3E9-4090-2373408FB0BE}"/>
              </a:ext>
            </a:extLst>
          </p:cNvPr>
          <p:cNvSpPr txBox="1"/>
          <p:nvPr/>
        </p:nvSpPr>
        <p:spPr>
          <a:xfrm>
            <a:off x="6039878" y="621528"/>
            <a:ext cx="3756171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92D050"/>
              </a:buClr>
              <a:buSzPts val="2000"/>
              <a:buFont typeface="Arial"/>
              <a:buNone/>
            </a:pPr>
            <a:r>
              <a:rPr lang="es-ES" sz="2000" b="1" dirty="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INDUCED RESISTANCE</a:t>
            </a:r>
            <a:endParaRPr sz="2000" b="1" dirty="0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821137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3F32C51E-27F6-A825-BF1A-B9AE73EDA671}"/>
              </a:ext>
            </a:extLst>
          </p:cNvPr>
          <p:cNvSpPr txBox="1"/>
          <p:nvPr/>
        </p:nvSpPr>
        <p:spPr>
          <a:xfrm>
            <a:off x="265078" y="210421"/>
            <a:ext cx="10676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>
                <a:solidFill>
                  <a:schemeClr val="accent1">
                    <a:lumMod val="75000"/>
                  </a:schemeClr>
                </a:solidFill>
              </a:rPr>
              <a:t>Pro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03DA5BBA-0383-585D-F11C-32BF63DA47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7388" y="1284050"/>
            <a:ext cx="5573910" cy="4727643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954F08D5-8A41-F40E-BDA2-1E27CA83E3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651" y="1284050"/>
            <a:ext cx="5466945" cy="4727643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EF711907-188F-889E-096F-F8A3B9FAA56B}"/>
              </a:ext>
            </a:extLst>
          </p:cNvPr>
          <p:cNvSpPr txBox="1"/>
          <p:nvPr/>
        </p:nvSpPr>
        <p:spPr>
          <a:xfrm>
            <a:off x="4839622" y="197519"/>
            <a:ext cx="35942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VOLCANO PLOTS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B2CDB3E7-51DE-DD06-8A3E-86B2F84E5035}"/>
              </a:ext>
            </a:extLst>
          </p:cNvPr>
          <p:cNvSpPr txBox="1"/>
          <p:nvPr/>
        </p:nvSpPr>
        <p:spPr>
          <a:xfrm>
            <a:off x="7341141" y="428351"/>
            <a:ext cx="43352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>
                <a:solidFill>
                  <a:srgbClr val="002060"/>
                </a:solidFill>
              </a:rPr>
              <a:t>Candidates </a:t>
            </a:r>
            <a:r>
              <a:rPr lang="es-ES" b="1" dirty="0" err="1">
                <a:solidFill>
                  <a:srgbClr val="002060"/>
                </a:solidFill>
              </a:rPr>
              <a:t>for</a:t>
            </a:r>
            <a:r>
              <a:rPr lang="es-ES" b="1" dirty="0">
                <a:solidFill>
                  <a:srgbClr val="002060"/>
                </a:solidFill>
              </a:rPr>
              <a:t> </a:t>
            </a:r>
            <a:r>
              <a:rPr lang="es-ES" b="1" dirty="0" err="1">
                <a:solidFill>
                  <a:srgbClr val="002060"/>
                </a:solidFill>
              </a:rPr>
              <a:t>explaining</a:t>
            </a:r>
            <a:r>
              <a:rPr lang="es-ES" b="1" dirty="0">
                <a:solidFill>
                  <a:srgbClr val="002060"/>
                </a:solidFill>
              </a:rPr>
              <a:t> </a:t>
            </a:r>
            <a:r>
              <a:rPr lang="es-ES" b="1" dirty="0" err="1">
                <a:solidFill>
                  <a:srgbClr val="002060"/>
                </a:solidFill>
              </a:rPr>
              <a:t>the</a:t>
            </a:r>
            <a:r>
              <a:rPr lang="es-ES" b="1" dirty="0">
                <a:solidFill>
                  <a:srgbClr val="002060"/>
                </a:solidFill>
              </a:rPr>
              <a:t> </a:t>
            </a:r>
            <a:r>
              <a:rPr lang="es-ES" b="1" dirty="0" err="1">
                <a:solidFill>
                  <a:srgbClr val="002060"/>
                </a:solidFill>
              </a:rPr>
              <a:t>enhanced</a:t>
            </a:r>
            <a:r>
              <a:rPr lang="es-ES" b="1" dirty="0">
                <a:solidFill>
                  <a:srgbClr val="002060"/>
                </a:solidFill>
              </a:rPr>
              <a:t> </a:t>
            </a:r>
            <a:r>
              <a:rPr lang="es-ES" b="1" dirty="0" err="1">
                <a:solidFill>
                  <a:srgbClr val="002060"/>
                </a:solidFill>
              </a:rPr>
              <a:t>resistance</a:t>
            </a:r>
            <a:endParaRPr lang="en-GB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765280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A3F7F930-8A2A-BA8D-2964-46D551266994}"/>
              </a:ext>
            </a:extLst>
          </p:cNvPr>
          <p:cNvSpPr txBox="1"/>
          <p:nvPr/>
        </p:nvSpPr>
        <p:spPr>
          <a:xfrm>
            <a:off x="2186698" y="281736"/>
            <a:ext cx="88736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UPREGULATED PROTEINS WITH </a:t>
            </a:r>
            <a:r>
              <a:rPr lang="es-ES" sz="2400" b="1" dirty="0" err="1">
                <a:solidFill>
                  <a:schemeClr val="accent1">
                    <a:lumMod val="75000"/>
                  </a:schemeClr>
                </a:solidFill>
              </a:rPr>
              <a:t>logFC</a:t>
            </a:r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&gt;1.5 AND p-</a:t>
            </a:r>
            <a:r>
              <a:rPr lang="es-ES" sz="2400" b="1" dirty="0" err="1">
                <a:solidFill>
                  <a:schemeClr val="accent1">
                    <a:lumMod val="75000"/>
                  </a:schemeClr>
                </a:solidFill>
              </a:rPr>
              <a:t>value</a:t>
            </a:r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&gt;0.05 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A90D528-DD8F-AC00-747F-A1DB168044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297" y="1320178"/>
            <a:ext cx="7912944" cy="479852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696E833A-B4EA-F4E1-6036-04624B58CA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0005" y="5359069"/>
            <a:ext cx="3481995" cy="635497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D4B2D37B-842B-42C0-88EA-C9F2E223B641}"/>
              </a:ext>
            </a:extLst>
          </p:cNvPr>
          <p:cNvSpPr txBox="1"/>
          <p:nvPr/>
        </p:nvSpPr>
        <p:spPr>
          <a:xfrm>
            <a:off x="8710005" y="5082070"/>
            <a:ext cx="370380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b="0" i="0" u="none" strike="noStrike" dirty="0">
                <a:solidFill>
                  <a:srgbClr val="007398"/>
                </a:solidFill>
                <a:effectLst/>
                <a:latin typeface="NexusSans"/>
                <a:hlinkClick r:id="rId4" tooltip="Persistent link using digital object identifier"/>
              </a:rPr>
              <a:t>https://doi.org/10.1016/S1369-5266(00)00193-X</a:t>
            </a:r>
            <a:endParaRPr lang="en-GB" sz="1200" dirty="0"/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81550A00-5179-673B-C171-6FB3DD395F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9039" y="2336667"/>
            <a:ext cx="4795836" cy="1290637"/>
          </a:xfrm>
          <a:prstGeom prst="rect">
            <a:avLst/>
          </a:prstGeom>
        </p:spPr>
      </p:pic>
      <p:cxnSp>
        <p:nvCxnSpPr>
          <p:cNvPr id="19" name="Conector recto de flecha 18">
            <a:extLst>
              <a:ext uri="{FF2B5EF4-FFF2-40B4-BE49-F238E27FC236}">
                <a16:creationId xmlns:a16="http://schemas.microsoft.com/office/drawing/2014/main" id="{9BE6AD46-C520-AD22-811C-A471B56C4BA6}"/>
              </a:ext>
            </a:extLst>
          </p:cNvPr>
          <p:cNvCxnSpPr>
            <a:cxnSpLocks/>
          </p:cNvCxnSpPr>
          <p:nvPr/>
        </p:nvCxnSpPr>
        <p:spPr>
          <a:xfrm flipH="1" flipV="1">
            <a:off x="4124528" y="2490281"/>
            <a:ext cx="3064212" cy="2431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uadroTexto 21">
            <a:extLst>
              <a:ext uri="{FF2B5EF4-FFF2-40B4-BE49-F238E27FC236}">
                <a16:creationId xmlns:a16="http://schemas.microsoft.com/office/drawing/2014/main" id="{F1229FA4-5DFA-7BB5-B89D-917E9360F120}"/>
              </a:ext>
            </a:extLst>
          </p:cNvPr>
          <p:cNvSpPr txBox="1"/>
          <p:nvPr/>
        </p:nvSpPr>
        <p:spPr>
          <a:xfrm>
            <a:off x="10376169" y="3245692"/>
            <a:ext cx="181583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u="sng" dirty="0" err="1">
                <a:solidFill>
                  <a:srgbClr val="FF0000"/>
                </a:solidFill>
              </a:rPr>
              <a:t>Starch</a:t>
            </a:r>
            <a:r>
              <a:rPr lang="es-ES" b="1" u="sng" dirty="0">
                <a:solidFill>
                  <a:srgbClr val="FF0000"/>
                </a:solidFill>
              </a:rPr>
              <a:t> </a:t>
            </a:r>
            <a:r>
              <a:rPr lang="es-ES" b="1" u="sng" dirty="0" err="1">
                <a:solidFill>
                  <a:srgbClr val="FF0000"/>
                </a:solidFill>
              </a:rPr>
              <a:t>is</a:t>
            </a:r>
            <a:r>
              <a:rPr lang="es-ES" b="1" u="sng" dirty="0">
                <a:solidFill>
                  <a:srgbClr val="FF0000"/>
                </a:solidFill>
              </a:rPr>
              <a:t> </a:t>
            </a:r>
            <a:r>
              <a:rPr lang="es-ES" b="1" u="sng" dirty="0" err="1">
                <a:solidFill>
                  <a:srgbClr val="FF0000"/>
                </a:solidFill>
              </a:rPr>
              <a:t>involved</a:t>
            </a:r>
            <a:r>
              <a:rPr lang="es-ES" b="1" u="sng" dirty="0">
                <a:solidFill>
                  <a:srgbClr val="FF0000"/>
                </a:solidFill>
              </a:rPr>
              <a:t>  in callose </a:t>
            </a:r>
            <a:r>
              <a:rPr lang="es-ES" b="1" u="sng" dirty="0" err="1">
                <a:solidFill>
                  <a:srgbClr val="FF0000"/>
                </a:solidFill>
              </a:rPr>
              <a:t>accumulation</a:t>
            </a:r>
            <a:r>
              <a:rPr lang="es-ES" b="1" u="sng" dirty="0">
                <a:solidFill>
                  <a:srgbClr val="FF0000"/>
                </a:solidFill>
              </a:rPr>
              <a:t> in MIR</a:t>
            </a:r>
            <a:endParaRPr lang="en-GB" b="1" u="sng" dirty="0">
              <a:solidFill>
                <a:srgbClr val="FF0000"/>
              </a:solidFill>
            </a:endParaRPr>
          </a:p>
        </p:txBody>
      </p:sp>
      <p:cxnSp>
        <p:nvCxnSpPr>
          <p:cNvPr id="23" name="Conector recto de flecha 22">
            <a:extLst>
              <a:ext uri="{FF2B5EF4-FFF2-40B4-BE49-F238E27FC236}">
                <a16:creationId xmlns:a16="http://schemas.microsoft.com/office/drawing/2014/main" id="{6B84F53F-46EF-E217-FFE2-7C593A459622}"/>
              </a:ext>
            </a:extLst>
          </p:cNvPr>
          <p:cNvCxnSpPr>
            <a:cxnSpLocks/>
          </p:cNvCxnSpPr>
          <p:nvPr/>
        </p:nvCxnSpPr>
        <p:spPr>
          <a:xfrm flipH="1" flipV="1">
            <a:off x="4124528" y="4342408"/>
            <a:ext cx="4221804" cy="10166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cto de flecha 24">
            <a:extLst>
              <a:ext uri="{FF2B5EF4-FFF2-40B4-BE49-F238E27FC236}">
                <a16:creationId xmlns:a16="http://schemas.microsoft.com/office/drawing/2014/main" id="{C17CC2A8-FEDF-C94E-12D1-A49E70CC2688}"/>
              </a:ext>
            </a:extLst>
          </p:cNvPr>
          <p:cNvCxnSpPr>
            <a:cxnSpLocks/>
          </p:cNvCxnSpPr>
          <p:nvPr/>
        </p:nvCxnSpPr>
        <p:spPr>
          <a:xfrm flipH="1">
            <a:off x="4328809" y="5511469"/>
            <a:ext cx="4169923" cy="263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uadroTexto 27">
            <a:extLst>
              <a:ext uri="{FF2B5EF4-FFF2-40B4-BE49-F238E27FC236}">
                <a16:creationId xmlns:a16="http://schemas.microsoft.com/office/drawing/2014/main" id="{F49EEFC9-7D63-4B28-FD67-178E0F272F9B}"/>
              </a:ext>
            </a:extLst>
          </p:cNvPr>
          <p:cNvSpPr txBox="1"/>
          <p:nvPr/>
        </p:nvSpPr>
        <p:spPr>
          <a:xfrm>
            <a:off x="8959175" y="2182504"/>
            <a:ext cx="19358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0" i="0" u="sng" dirty="0">
                <a:solidFill>
                  <a:srgbClr val="205493"/>
                </a:solidFill>
                <a:effectLst/>
                <a:latin typeface="Helvetica Neue"/>
                <a:hlinkClick r:id="rId6"/>
              </a:rPr>
              <a:t>10.1093/</a:t>
            </a:r>
            <a:r>
              <a:rPr lang="en-GB" sz="1400" b="0" i="0" u="sng" dirty="0" err="1">
                <a:solidFill>
                  <a:srgbClr val="205493"/>
                </a:solidFill>
                <a:effectLst/>
                <a:latin typeface="Helvetica Neue"/>
                <a:hlinkClick r:id="rId6"/>
              </a:rPr>
              <a:t>jxb</a:t>
            </a:r>
            <a:r>
              <a:rPr lang="en-GB" sz="1400" b="0" i="0" u="sng" dirty="0">
                <a:solidFill>
                  <a:srgbClr val="205493"/>
                </a:solidFill>
                <a:effectLst/>
                <a:latin typeface="Helvetica Neue"/>
                <a:hlinkClick r:id="rId6"/>
              </a:rPr>
              <a:t>/eraa030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117167983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7E01379D-C53D-C469-BF2F-8D54C9367A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1547" y="767004"/>
            <a:ext cx="6568906" cy="5813959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C0256FB7-D6D3-AFE6-DE81-AC49C9E001F5}"/>
              </a:ext>
            </a:extLst>
          </p:cNvPr>
          <p:cNvSpPr txBox="1"/>
          <p:nvPr/>
        </p:nvSpPr>
        <p:spPr>
          <a:xfrm>
            <a:off x="2140084" y="163058"/>
            <a:ext cx="8288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Venn diagram </a:t>
            </a:r>
            <a:r>
              <a:rPr lang="en-GB" sz="2400" b="1" u="sng" dirty="0">
                <a:solidFill>
                  <a:srgbClr val="FF0000"/>
                </a:solidFill>
              </a:rPr>
              <a:t>upregulated</a:t>
            </a:r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 proteins using </a:t>
            </a:r>
            <a:r>
              <a:rPr lang="en-GB" sz="2400" b="1" dirty="0" err="1">
                <a:solidFill>
                  <a:schemeClr val="accent1">
                    <a:lumMod val="75000"/>
                  </a:schemeClr>
                </a:solidFill>
              </a:rPr>
              <a:t>LogFC</a:t>
            </a:r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&gt;1 p&lt;0.05 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D4B97B03-D863-4FBA-5916-59A597623017}"/>
              </a:ext>
            </a:extLst>
          </p:cNvPr>
          <p:cNvSpPr txBox="1"/>
          <p:nvPr/>
        </p:nvSpPr>
        <p:spPr>
          <a:xfrm>
            <a:off x="265078" y="210421"/>
            <a:ext cx="10676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>
                <a:solidFill>
                  <a:schemeClr val="accent1">
                    <a:lumMod val="75000"/>
                  </a:schemeClr>
                </a:solidFill>
              </a:rPr>
              <a:t>Pro</a:t>
            </a:r>
          </a:p>
        </p:txBody>
      </p:sp>
      <p:cxnSp>
        <p:nvCxnSpPr>
          <p:cNvPr id="5" name="Conector recto de flecha 4">
            <a:extLst>
              <a:ext uri="{FF2B5EF4-FFF2-40B4-BE49-F238E27FC236}">
                <a16:creationId xmlns:a16="http://schemas.microsoft.com/office/drawing/2014/main" id="{EA111A65-1C9E-67E7-4921-E83296C067B0}"/>
              </a:ext>
            </a:extLst>
          </p:cNvPr>
          <p:cNvCxnSpPr>
            <a:cxnSpLocks/>
          </p:cNvCxnSpPr>
          <p:nvPr/>
        </p:nvCxnSpPr>
        <p:spPr>
          <a:xfrm flipV="1">
            <a:off x="5208110" y="1342417"/>
            <a:ext cx="3352230" cy="5993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uadroTexto 5">
            <a:extLst>
              <a:ext uri="{FF2B5EF4-FFF2-40B4-BE49-F238E27FC236}">
                <a16:creationId xmlns:a16="http://schemas.microsoft.com/office/drawing/2014/main" id="{7056006C-3E09-BD75-4671-8B6CC4D93AD7}"/>
              </a:ext>
            </a:extLst>
          </p:cNvPr>
          <p:cNvSpPr txBox="1"/>
          <p:nvPr/>
        </p:nvSpPr>
        <p:spPr>
          <a:xfrm>
            <a:off x="7890803" y="1157751"/>
            <a:ext cx="2730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>
                <a:solidFill>
                  <a:srgbClr val="002060"/>
                </a:solidFill>
              </a:rPr>
              <a:t>MIR</a:t>
            </a:r>
            <a:endParaRPr lang="en-GB" b="1" dirty="0">
              <a:solidFill>
                <a:srgbClr val="002060"/>
              </a:solidFill>
            </a:endParaRPr>
          </a:p>
        </p:txBody>
      </p: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61993088-E03B-8950-6CE9-902BCB9776D0}"/>
              </a:ext>
            </a:extLst>
          </p:cNvPr>
          <p:cNvCxnSpPr>
            <a:cxnSpLocks/>
          </p:cNvCxnSpPr>
          <p:nvPr/>
        </p:nvCxnSpPr>
        <p:spPr>
          <a:xfrm flipV="1">
            <a:off x="7675123" y="1494817"/>
            <a:ext cx="1037617" cy="5479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01205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E8D827BA-CF8E-5BEA-BD67-561D50E57F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9432" y="783681"/>
            <a:ext cx="6693136" cy="5782388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293019C3-B4C2-642F-CFCC-0CEBF9CAC341}"/>
              </a:ext>
            </a:extLst>
          </p:cNvPr>
          <p:cNvSpPr txBox="1"/>
          <p:nvPr/>
        </p:nvSpPr>
        <p:spPr>
          <a:xfrm>
            <a:off x="2140084" y="163058"/>
            <a:ext cx="8288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Venn diagram </a:t>
            </a:r>
            <a:r>
              <a:rPr lang="en-GB" sz="2400" b="1" u="sng" dirty="0">
                <a:solidFill>
                  <a:srgbClr val="FF0000"/>
                </a:solidFill>
              </a:rPr>
              <a:t>downregulated</a:t>
            </a:r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 proteins using </a:t>
            </a:r>
            <a:r>
              <a:rPr lang="en-GB" sz="2400" b="1" dirty="0" err="1">
                <a:solidFill>
                  <a:schemeClr val="accent1">
                    <a:lumMod val="75000"/>
                  </a:schemeClr>
                </a:solidFill>
              </a:rPr>
              <a:t>LogFC</a:t>
            </a:r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&lt;-1 p&lt;0.05 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EA353F8B-33B8-13E5-102A-E3418027C1CF}"/>
              </a:ext>
            </a:extLst>
          </p:cNvPr>
          <p:cNvSpPr txBox="1"/>
          <p:nvPr/>
        </p:nvSpPr>
        <p:spPr>
          <a:xfrm>
            <a:off x="265078" y="210421"/>
            <a:ext cx="10676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>
                <a:solidFill>
                  <a:schemeClr val="accent1">
                    <a:lumMod val="75000"/>
                  </a:schemeClr>
                </a:solidFill>
              </a:rPr>
              <a:t>Pro</a:t>
            </a:r>
          </a:p>
        </p:txBody>
      </p:sp>
    </p:spTree>
    <p:extLst>
      <p:ext uri="{BB962C8B-B14F-4D97-AF65-F5344CB8AC3E}">
        <p14:creationId xmlns:p14="http://schemas.microsoft.com/office/powerpoint/2010/main" val="139361053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30F4EE4F-8735-58DA-535F-FA7B43D627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1837" y="789899"/>
            <a:ext cx="8070699" cy="5017513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C0EA0A0A-0324-83CD-4F15-EECB024CA86E}"/>
              </a:ext>
            </a:extLst>
          </p:cNvPr>
          <p:cNvSpPr txBox="1"/>
          <p:nvPr/>
        </p:nvSpPr>
        <p:spPr>
          <a:xfrm>
            <a:off x="265078" y="210421"/>
            <a:ext cx="10676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>
                <a:solidFill>
                  <a:schemeClr val="accent1">
                    <a:lumMod val="75000"/>
                  </a:schemeClr>
                </a:solidFill>
              </a:rPr>
              <a:t>Pro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801D6EE7-32A4-4B3F-C22C-043064AFF7B5}"/>
              </a:ext>
            </a:extLst>
          </p:cNvPr>
          <p:cNvSpPr txBox="1"/>
          <p:nvPr/>
        </p:nvSpPr>
        <p:spPr>
          <a:xfrm>
            <a:off x="1420238" y="255391"/>
            <a:ext cx="89299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Frequency plot of significant proteins between contrasts/conditions</a:t>
            </a:r>
          </a:p>
        </p:txBody>
      </p:sp>
    </p:spTree>
    <p:extLst>
      <p:ext uri="{BB962C8B-B14F-4D97-AF65-F5344CB8AC3E}">
        <p14:creationId xmlns:p14="http://schemas.microsoft.com/office/powerpoint/2010/main" val="285379075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390D9698-4299-0437-C9C8-5422559C1365}"/>
              </a:ext>
            </a:extLst>
          </p:cNvPr>
          <p:cNvSpPr txBox="1"/>
          <p:nvPr/>
        </p:nvSpPr>
        <p:spPr>
          <a:xfrm>
            <a:off x="4762122" y="1859339"/>
            <a:ext cx="28838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>
                <a:solidFill>
                  <a:schemeClr val="accent1">
                    <a:lumMod val="75000"/>
                  </a:schemeClr>
                </a:solidFill>
              </a:rPr>
              <a:t>ENZYMOMICS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E64393BE-817A-2823-E917-C6F51021317D}"/>
              </a:ext>
            </a:extLst>
          </p:cNvPr>
          <p:cNvSpPr txBox="1"/>
          <p:nvPr/>
        </p:nvSpPr>
        <p:spPr>
          <a:xfrm>
            <a:off x="4473101" y="2564754"/>
            <a:ext cx="4027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/>
              <a:t>Who </a:t>
            </a:r>
            <a:r>
              <a:rPr lang="es-ES" b="1" dirty="0" err="1"/>
              <a:t>performed</a:t>
            </a:r>
            <a:r>
              <a:rPr lang="es-ES" b="1" dirty="0"/>
              <a:t> </a:t>
            </a:r>
            <a:r>
              <a:rPr lang="es-ES" b="1" dirty="0" err="1"/>
              <a:t>the</a:t>
            </a:r>
            <a:r>
              <a:rPr lang="es-ES" b="1" dirty="0"/>
              <a:t> </a:t>
            </a:r>
            <a:r>
              <a:rPr lang="es-ES" b="1" dirty="0" err="1"/>
              <a:t>analysis</a:t>
            </a:r>
            <a:r>
              <a:rPr lang="es-ES" b="1" dirty="0"/>
              <a:t>:</a:t>
            </a:r>
            <a:endParaRPr lang="en-GB" b="1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38760EF-994D-28A5-F8E2-67C14F84777D}"/>
              </a:ext>
            </a:extLst>
          </p:cNvPr>
          <p:cNvSpPr txBox="1"/>
          <p:nvPr/>
        </p:nvSpPr>
        <p:spPr>
          <a:xfrm>
            <a:off x="4762122" y="2934086"/>
            <a:ext cx="5124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/>
              <a:t>Dr. Julia Pastor Fernández </a:t>
            </a:r>
            <a:endParaRPr lang="en-GB" b="1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EFD0F55E-4245-4424-7420-B0500DD7E9ED}"/>
              </a:ext>
            </a:extLst>
          </p:cNvPr>
          <p:cNvSpPr txBox="1"/>
          <p:nvPr/>
        </p:nvSpPr>
        <p:spPr>
          <a:xfrm>
            <a:off x="781455" y="3695714"/>
            <a:ext cx="111868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u="sng" dirty="0">
                <a:solidFill>
                  <a:schemeClr val="accent1"/>
                </a:solidFill>
                <a:hlinkClick r:id="rId2"/>
              </a:rPr>
              <a:t>HTML</a:t>
            </a:r>
            <a:r>
              <a:rPr lang="en-GB" u="sng" dirty="0">
                <a:solidFill>
                  <a:schemeClr val="accent1"/>
                </a:solidFill>
                <a:hlinkClick r:id="rId2"/>
              </a:rPr>
              <a:t>: </a:t>
            </a:r>
            <a:r>
              <a:rPr lang="en-GB" sz="1400" u="sng" dirty="0">
                <a:solidFill>
                  <a:schemeClr val="accent1"/>
                </a:solidFill>
                <a:hlinkClick r:id="rId2"/>
              </a:rPr>
              <a:t>https://github.com/NIB-SI/UJI-Omics-phd/blob/main/_I_UJI-Omics-phd/_S_multiOmicsIntegra/_A_07_Targeted-R/scripts/01_log2FC.html</a:t>
            </a:r>
            <a:endParaRPr lang="en-GB" sz="1400" u="sng" dirty="0">
              <a:solidFill>
                <a:schemeClr val="accent1"/>
              </a:solidFill>
            </a:endParaRPr>
          </a:p>
        </p:txBody>
      </p:sp>
      <p:sp>
        <p:nvSpPr>
          <p:cNvPr id="7" name="CuadroTexto 6">
            <a:hlinkClick r:id="rId3"/>
            <a:extLst>
              <a:ext uri="{FF2B5EF4-FFF2-40B4-BE49-F238E27FC236}">
                <a16:creationId xmlns:a16="http://schemas.microsoft.com/office/drawing/2014/main" id="{2A01FB45-B920-1252-3582-4C95B5FF02AA}"/>
              </a:ext>
            </a:extLst>
          </p:cNvPr>
          <p:cNvSpPr txBox="1"/>
          <p:nvPr/>
        </p:nvSpPr>
        <p:spPr>
          <a:xfrm>
            <a:off x="781455" y="4262630"/>
            <a:ext cx="1141054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u="sng" dirty="0">
                <a:solidFill>
                  <a:schemeClr val="accent1"/>
                </a:solidFill>
              </a:rPr>
              <a:t>TABLE </a:t>
            </a:r>
            <a:r>
              <a:rPr lang="en-GB" b="1" u="sng" dirty="0" err="1">
                <a:solidFill>
                  <a:schemeClr val="accent1"/>
                </a:solidFill>
              </a:rPr>
              <a:t>LogFC</a:t>
            </a:r>
            <a:r>
              <a:rPr lang="en-GB" b="1" u="sng" dirty="0">
                <a:solidFill>
                  <a:schemeClr val="accent1"/>
                </a:solidFill>
              </a:rPr>
              <a:t> p&lt;0.05 </a:t>
            </a:r>
            <a:r>
              <a:rPr lang="en-GB" sz="1400" u="sng" dirty="0">
                <a:solidFill>
                  <a:schemeClr val="accent1"/>
                </a:solidFill>
              </a:rPr>
              <a:t>https://github.com/NIB-SI/UJI-Omics-phd/blob/main/_I_UJI-Omics-phd/_S_multiOmicsIntegra/_A_07_Targeted-R/output/Enzymes.0.05_fdr.xlsx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23D83DC2-5831-7049-5B9A-CF2EA3D7CFA9}"/>
              </a:ext>
            </a:extLst>
          </p:cNvPr>
          <p:cNvSpPr txBox="1"/>
          <p:nvPr/>
        </p:nvSpPr>
        <p:spPr>
          <a:xfrm>
            <a:off x="2825291" y="2905893"/>
            <a:ext cx="1702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24 </a:t>
            </a:r>
            <a:r>
              <a:rPr lang="es-ES" b="1" dirty="0" err="1">
                <a:solidFill>
                  <a:srgbClr val="FF0000"/>
                </a:solidFill>
              </a:rPr>
              <a:t>hpi</a:t>
            </a:r>
            <a:endParaRPr lang="en-GB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057088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E338E4FB-0B0C-E1B3-3CF1-CEDDB03D0D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391" y="4072187"/>
            <a:ext cx="10596664" cy="2111677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50D929AE-2FF3-37CF-9D91-69A8C1A3D3D5}"/>
              </a:ext>
            </a:extLst>
          </p:cNvPr>
          <p:cNvSpPr txBox="1"/>
          <p:nvPr/>
        </p:nvSpPr>
        <p:spPr>
          <a:xfrm>
            <a:off x="-486384" y="2782669"/>
            <a:ext cx="6094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b="0" i="0" dirty="0">
                <a:solidFill>
                  <a:srgbClr val="2C3E50"/>
                </a:solidFill>
                <a:effectLst/>
                <a:latin typeface="Lato" panose="020F0502020204030203" pitchFamily="34" charset="0"/>
              </a:rPr>
              <a:t>Welch’s t-test with </a:t>
            </a:r>
            <a:r>
              <a:rPr lang="en-GB" dirty="0" err="1">
                <a:solidFill>
                  <a:srgbClr val="2C3E50"/>
                </a:solidFill>
                <a:latin typeface="Lato" panose="020F0502020204030203" pitchFamily="34" charset="0"/>
              </a:rPr>
              <a:t>fdr</a:t>
            </a:r>
            <a:r>
              <a:rPr lang="en-GB" b="0" i="0" dirty="0">
                <a:solidFill>
                  <a:srgbClr val="2C3E50"/>
                </a:solidFill>
                <a:effectLst/>
                <a:latin typeface="Lato" panose="020F0502020204030203" pitchFamily="34" charset="0"/>
              </a:rPr>
              <a:t> correction</a:t>
            </a:r>
          </a:p>
          <a:p>
            <a:pPr algn="ctr"/>
            <a:r>
              <a:rPr lang="en-GB" dirty="0">
                <a:solidFill>
                  <a:srgbClr val="2C3E50"/>
                </a:solidFill>
                <a:latin typeface="Lato" panose="020F0502020204030203" pitchFamily="34" charset="0"/>
              </a:rPr>
              <a:t>t-test</a:t>
            </a:r>
            <a:endParaRPr lang="en-GB" b="0" i="0" dirty="0">
              <a:solidFill>
                <a:srgbClr val="2C3E50"/>
              </a:solidFill>
              <a:effectLst/>
              <a:latin typeface="Lato" panose="020F0502020204030203" pitchFamily="34" charset="0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4F97EB55-D6A0-F3AC-52A0-38D694D2F7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3956" y="1022800"/>
            <a:ext cx="9524087" cy="1507791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23652673-8C75-9B7A-2E81-FADECF00DB44}"/>
              </a:ext>
            </a:extLst>
          </p:cNvPr>
          <p:cNvSpPr txBox="1"/>
          <p:nvPr/>
        </p:nvSpPr>
        <p:spPr>
          <a:xfrm>
            <a:off x="4966964" y="608997"/>
            <a:ext cx="1282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Input 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64E84B70-7CB9-02A2-BAB5-706EA213F769}"/>
              </a:ext>
            </a:extLst>
          </p:cNvPr>
          <p:cNvSpPr txBox="1"/>
          <p:nvPr/>
        </p:nvSpPr>
        <p:spPr>
          <a:xfrm>
            <a:off x="4813940" y="3681078"/>
            <a:ext cx="1282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Output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005A514B-30D9-8C7B-5DF2-AD8AAF09F136}"/>
              </a:ext>
            </a:extLst>
          </p:cNvPr>
          <p:cNvSpPr txBox="1"/>
          <p:nvPr/>
        </p:nvSpPr>
        <p:spPr>
          <a:xfrm>
            <a:off x="5745803" y="585005"/>
            <a:ext cx="2707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err="1"/>
              <a:t>Enzyme</a:t>
            </a:r>
            <a:r>
              <a:rPr lang="es-ES" b="1" dirty="0"/>
              <a:t> </a:t>
            </a:r>
            <a:r>
              <a:rPr lang="es-ES" b="1" dirty="0" err="1"/>
              <a:t>levels</a:t>
            </a:r>
            <a:r>
              <a:rPr lang="es-ES" b="1" dirty="0"/>
              <a:t> </a:t>
            </a:r>
            <a:endParaRPr lang="en-GB" b="1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1C00A947-191C-A7B6-E460-6980FE598C20}"/>
              </a:ext>
            </a:extLst>
          </p:cNvPr>
          <p:cNvSpPr txBox="1"/>
          <p:nvPr/>
        </p:nvSpPr>
        <p:spPr>
          <a:xfrm>
            <a:off x="5745802" y="3659301"/>
            <a:ext cx="2707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err="1"/>
              <a:t>LogFC</a:t>
            </a:r>
            <a:r>
              <a:rPr lang="es-ES" b="1" dirty="0"/>
              <a:t> + P-</a:t>
            </a:r>
            <a:r>
              <a:rPr lang="es-ES" b="1" dirty="0" err="1"/>
              <a:t>value</a:t>
            </a:r>
            <a:endParaRPr lang="en-GB" b="1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BCE245EF-B165-F61A-EB22-20458B94828C}"/>
              </a:ext>
            </a:extLst>
          </p:cNvPr>
          <p:cNvSpPr txBox="1"/>
          <p:nvPr/>
        </p:nvSpPr>
        <p:spPr>
          <a:xfrm>
            <a:off x="1834034" y="6227418"/>
            <a:ext cx="24364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err="1">
                <a:solidFill>
                  <a:srgbClr val="FF0000"/>
                </a:solidFill>
              </a:rPr>
              <a:t>Filtered</a:t>
            </a:r>
            <a:r>
              <a:rPr lang="es-ES" b="1" dirty="0">
                <a:solidFill>
                  <a:srgbClr val="FF0000"/>
                </a:solidFill>
              </a:rPr>
              <a:t> P&lt;0.05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9A5E7E30-6049-776D-F136-AE607507D1A7}"/>
              </a:ext>
            </a:extLst>
          </p:cNvPr>
          <p:cNvSpPr txBox="1"/>
          <p:nvPr/>
        </p:nvSpPr>
        <p:spPr>
          <a:xfrm>
            <a:off x="8453335" y="158618"/>
            <a:ext cx="20507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b="1" dirty="0"/>
              <a:t>(Maria M., and Maja Z.)</a:t>
            </a:r>
            <a:endParaRPr lang="en-GB" sz="1200" b="1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5D347E37-0A0F-04B1-1EC6-199AC98368CB}"/>
              </a:ext>
            </a:extLst>
          </p:cNvPr>
          <p:cNvSpPr txBox="1"/>
          <p:nvPr/>
        </p:nvSpPr>
        <p:spPr>
          <a:xfrm>
            <a:off x="4401878" y="54235"/>
            <a:ext cx="47810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OBTAINING </a:t>
            </a:r>
            <a:r>
              <a:rPr lang="es-ES" sz="2400" b="1" dirty="0" err="1">
                <a:solidFill>
                  <a:schemeClr val="accent1">
                    <a:lumMod val="75000"/>
                  </a:schemeClr>
                </a:solidFill>
              </a:rPr>
              <a:t>logFC</a:t>
            </a:r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 AND P-</a:t>
            </a:r>
            <a:r>
              <a:rPr lang="es-ES" sz="2400" b="1" dirty="0" err="1">
                <a:solidFill>
                  <a:schemeClr val="accent1">
                    <a:lumMod val="75000"/>
                  </a:schemeClr>
                </a:solidFill>
              </a:rPr>
              <a:t>values</a:t>
            </a:r>
            <a:endParaRPr lang="es-ES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373171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BF55CF57-9500-A2EC-1596-4C6B5B8D90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5030" y="452716"/>
            <a:ext cx="5215876" cy="5367794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9F596ADD-9DAA-640E-8090-3B0DF8098BAB}"/>
              </a:ext>
            </a:extLst>
          </p:cNvPr>
          <p:cNvSpPr txBox="1"/>
          <p:nvPr/>
        </p:nvSpPr>
        <p:spPr>
          <a:xfrm>
            <a:off x="868193" y="5769300"/>
            <a:ext cx="108730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accent1"/>
                </a:solidFill>
              </a:rPr>
              <a:t>Interactive Heatmap</a:t>
            </a:r>
            <a:r>
              <a:rPr lang="en-GB" dirty="0">
                <a:solidFill>
                  <a:schemeClr val="accent1"/>
                </a:solidFill>
                <a:hlinkClick r:id="rId3"/>
              </a:rPr>
              <a:t> </a:t>
            </a:r>
            <a:r>
              <a:rPr lang="en-GB" sz="1400" u="sng" dirty="0">
                <a:solidFill>
                  <a:schemeClr val="accent1"/>
                </a:solidFill>
                <a:hlinkClick r:id="rId3"/>
              </a:rPr>
              <a:t>https://github.com/NIB-SI/UJI-Omics-phd/blob/main/_I_UJI-Omics-phd/_S_multiOmicsIntegra/_A_07_Targeted-R/output/With%20p-adj%20fdr/Enzy24.html</a:t>
            </a:r>
            <a:endParaRPr lang="en-GB" sz="1400" u="sng" dirty="0">
              <a:solidFill>
                <a:schemeClr val="accent1"/>
              </a:solidFill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A79F2599-AEF7-C220-5F0C-0823AB8A05C6}"/>
              </a:ext>
            </a:extLst>
          </p:cNvPr>
          <p:cNvSpPr txBox="1"/>
          <p:nvPr/>
        </p:nvSpPr>
        <p:spPr>
          <a:xfrm>
            <a:off x="3540275" y="42260"/>
            <a:ext cx="6002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HEATMAP ENZYMES WITHIN CONTRASTS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AD08072-2F38-C043-52D0-3D25313233BC}"/>
              </a:ext>
            </a:extLst>
          </p:cNvPr>
          <p:cNvSpPr txBox="1"/>
          <p:nvPr/>
        </p:nvSpPr>
        <p:spPr>
          <a:xfrm>
            <a:off x="9686661" y="3204972"/>
            <a:ext cx="234436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 err="1">
                <a:solidFill>
                  <a:srgbClr val="002060"/>
                </a:solidFill>
              </a:rPr>
              <a:t>Citrate</a:t>
            </a:r>
            <a:r>
              <a:rPr lang="es-ES" b="1" dirty="0">
                <a:solidFill>
                  <a:srgbClr val="002060"/>
                </a:solidFill>
              </a:rPr>
              <a:t> </a:t>
            </a:r>
            <a:r>
              <a:rPr lang="es-ES" b="1" dirty="0" err="1">
                <a:solidFill>
                  <a:srgbClr val="002060"/>
                </a:solidFill>
              </a:rPr>
              <a:t>synthase</a:t>
            </a:r>
            <a:r>
              <a:rPr lang="es-ES" b="1" dirty="0">
                <a:solidFill>
                  <a:srgbClr val="002060"/>
                </a:solidFill>
              </a:rPr>
              <a:t> </a:t>
            </a:r>
            <a:r>
              <a:rPr lang="es-ES" b="1" dirty="0" err="1">
                <a:solidFill>
                  <a:srgbClr val="002060"/>
                </a:solidFill>
              </a:rPr>
              <a:t>involved</a:t>
            </a:r>
            <a:r>
              <a:rPr lang="es-ES" b="1" dirty="0">
                <a:solidFill>
                  <a:srgbClr val="002060"/>
                </a:solidFill>
              </a:rPr>
              <a:t> in </a:t>
            </a:r>
            <a:r>
              <a:rPr lang="es-ES" b="1" dirty="0" err="1">
                <a:solidFill>
                  <a:srgbClr val="002060"/>
                </a:solidFill>
              </a:rPr>
              <a:t>biosynthesis</a:t>
            </a:r>
            <a:r>
              <a:rPr lang="es-ES" b="1" dirty="0">
                <a:solidFill>
                  <a:srgbClr val="002060"/>
                </a:solidFill>
              </a:rPr>
              <a:t> </a:t>
            </a:r>
            <a:r>
              <a:rPr lang="es-ES" b="1" dirty="0" err="1">
                <a:solidFill>
                  <a:srgbClr val="002060"/>
                </a:solidFill>
              </a:rPr>
              <a:t>of</a:t>
            </a:r>
            <a:r>
              <a:rPr lang="es-ES" b="1" dirty="0">
                <a:solidFill>
                  <a:srgbClr val="002060"/>
                </a:solidFill>
              </a:rPr>
              <a:t> </a:t>
            </a:r>
            <a:r>
              <a:rPr lang="es-ES" b="1" dirty="0" err="1">
                <a:solidFill>
                  <a:srgbClr val="002060"/>
                </a:solidFill>
              </a:rPr>
              <a:t>anthocyanins</a:t>
            </a:r>
            <a:r>
              <a:rPr lang="es-ES" b="1" dirty="0">
                <a:solidFill>
                  <a:srgbClr val="002060"/>
                </a:solidFill>
              </a:rPr>
              <a:t> and </a:t>
            </a:r>
            <a:r>
              <a:rPr lang="es-ES" b="1" dirty="0" err="1">
                <a:solidFill>
                  <a:srgbClr val="002060"/>
                </a:solidFill>
              </a:rPr>
              <a:t>other</a:t>
            </a:r>
            <a:r>
              <a:rPr lang="es-ES" b="1" dirty="0">
                <a:solidFill>
                  <a:srgbClr val="002060"/>
                </a:solidFill>
              </a:rPr>
              <a:t> </a:t>
            </a:r>
            <a:r>
              <a:rPr lang="es-ES" b="1" dirty="0" err="1">
                <a:solidFill>
                  <a:srgbClr val="002060"/>
                </a:solidFill>
              </a:rPr>
              <a:t>secondary</a:t>
            </a:r>
            <a:r>
              <a:rPr lang="es-ES" b="1" dirty="0">
                <a:solidFill>
                  <a:srgbClr val="002060"/>
                </a:solidFill>
              </a:rPr>
              <a:t> </a:t>
            </a:r>
            <a:r>
              <a:rPr lang="es-ES" b="1" dirty="0" err="1">
                <a:solidFill>
                  <a:srgbClr val="002060"/>
                </a:solidFill>
              </a:rPr>
              <a:t>metabolites</a:t>
            </a:r>
            <a:endParaRPr lang="en-GB" b="1" dirty="0">
              <a:solidFill>
                <a:srgbClr val="002060"/>
              </a:solidFill>
            </a:endParaRPr>
          </a:p>
        </p:txBody>
      </p: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EBBEEECC-A31F-5796-95BA-4208CDBE6CF5}"/>
              </a:ext>
            </a:extLst>
          </p:cNvPr>
          <p:cNvCxnSpPr>
            <a:cxnSpLocks/>
          </p:cNvCxnSpPr>
          <p:nvPr/>
        </p:nvCxnSpPr>
        <p:spPr>
          <a:xfrm>
            <a:off x="5642968" y="2891681"/>
            <a:ext cx="4191696" cy="7659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872714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390D9698-4299-0437-C9C8-5422559C1365}"/>
              </a:ext>
            </a:extLst>
          </p:cNvPr>
          <p:cNvSpPr txBox="1"/>
          <p:nvPr/>
        </p:nvSpPr>
        <p:spPr>
          <a:xfrm>
            <a:off x="4768874" y="1636799"/>
            <a:ext cx="37301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>
                <a:solidFill>
                  <a:schemeClr val="accent1">
                    <a:lumMod val="75000"/>
                  </a:schemeClr>
                </a:solidFill>
              </a:rPr>
              <a:t>METABOLOMICS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E64393BE-817A-2823-E917-C6F51021317D}"/>
              </a:ext>
            </a:extLst>
          </p:cNvPr>
          <p:cNvSpPr txBox="1"/>
          <p:nvPr/>
        </p:nvSpPr>
        <p:spPr>
          <a:xfrm>
            <a:off x="5160956" y="2257854"/>
            <a:ext cx="4027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/>
              <a:t>Who </a:t>
            </a:r>
            <a:r>
              <a:rPr lang="es-ES" b="1" dirty="0" err="1"/>
              <a:t>did</a:t>
            </a:r>
            <a:r>
              <a:rPr lang="es-ES" b="1" dirty="0"/>
              <a:t> </a:t>
            </a:r>
            <a:r>
              <a:rPr lang="es-ES" b="1" dirty="0" err="1"/>
              <a:t>the</a:t>
            </a:r>
            <a:r>
              <a:rPr lang="es-ES" b="1" dirty="0"/>
              <a:t> </a:t>
            </a:r>
            <a:r>
              <a:rPr lang="es-ES" b="1" dirty="0" err="1"/>
              <a:t>analysis</a:t>
            </a:r>
            <a:r>
              <a:rPr lang="es-ES" b="1" dirty="0"/>
              <a:t>:</a:t>
            </a:r>
            <a:endParaRPr lang="en-GB" b="1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38760EF-994D-28A5-F8E2-67C14F84777D}"/>
              </a:ext>
            </a:extLst>
          </p:cNvPr>
          <p:cNvSpPr txBox="1"/>
          <p:nvPr/>
        </p:nvSpPr>
        <p:spPr>
          <a:xfrm>
            <a:off x="3643441" y="2627186"/>
            <a:ext cx="51249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/>
              <a:t>María Manresa Grao</a:t>
            </a:r>
          </a:p>
          <a:p>
            <a:pPr algn="ctr"/>
            <a:r>
              <a:rPr lang="es-ES" b="1" dirty="0" err="1"/>
              <a:t>Plant</a:t>
            </a:r>
            <a:r>
              <a:rPr lang="es-ES" b="1" dirty="0"/>
              <a:t> </a:t>
            </a:r>
            <a:r>
              <a:rPr lang="es-ES" b="1" dirty="0" err="1"/>
              <a:t>immunity</a:t>
            </a:r>
            <a:r>
              <a:rPr lang="es-ES" b="1" dirty="0"/>
              <a:t> and </a:t>
            </a:r>
            <a:r>
              <a:rPr lang="es-ES" b="1" dirty="0" err="1"/>
              <a:t>Biochemistry</a:t>
            </a:r>
            <a:endParaRPr lang="es-ES" b="1" dirty="0"/>
          </a:p>
          <a:p>
            <a:pPr algn="ctr"/>
            <a:r>
              <a:rPr lang="es-ES" b="1" dirty="0" err="1"/>
              <a:t>Universitat</a:t>
            </a:r>
            <a:r>
              <a:rPr lang="es-ES" b="1" dirty="0"/>
              <a:t> Jaume I</a:t>
            </a:r>
            <a:endParaRPr lang="en-GB" b="1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BBAC38EE-F92E-C4B9-2788-4304D1ACD750}"/>
              </a:ext>
            </a:extLst>
          </p:cNvPr>
          <p:cNvSpPr txBox="1"/>
          <p:nvPr/>
        </p:nvSpPr>
        <p:spPr>
          <a:xfrm>
            <a:off x="690337" y="3767238"/>
            <a:ext cx="111868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u="sng" dirty="0">
                <a:solidFill>
                  <a:schemeClr val="accent1"/>
                </a:solidFill>
                <a:hlinkClick r:id="rId2"/>
              </a:rPr>
              <a:t>HTML: </a:t>
            </a:r>
            <a:r>
              <a:rPr lang="en-GB" sz="1400" u="sng" dirty="0">
                <a:solidFill>
                  <a:schemeClr val="accent1"/>
                </a:solidFill>
                <a:hlinkClick r:id="rId3"/>
              </a:rPr>
              <a:t>https://github.com/NIB-SI/UJI-Omics-phd/blob/main/_I_UJI-Omics-phd/_S_multiOmicsIntegra/_A_07_Targeted-R/scripts/02_log2FC.html</a:t>
            </a:r>
            <a:endParaRPr lang="en-GB" sz="1400" u="sng" dirty="0">
              <a:solidFill>
                <a:schemeClr val="accent1"/>
              </a:solidFill>
            </a:endParaRPr>
          </a:p>
        </p:txBody>
      </p:sp>
      <p:sp>
        <p:nvSpPr>
          <p:cNvPr id="6" name="CuadroTexto 5">
            <a:hlinkClick r:id="rId4"/>
            <a:extLst>
              <a:ext uri="{FF2B5EF4-FFF2-40B4-BE49-F238E27FC236}">
                <a16:creationId xmlns:a16="http://schemas.microsoft.com/office/drawing/2014/main" id="{5A509652-37E1-ADED-0F09-0F07D69657D3}"/>
              </a:ext>
            </a:extLst>
          </p:cNvPr>
          <p:cNvSpPr txBox="1"/>
          <p:nvPr/>
        </p:nvSpPr>
        <p:spPr>
          <a:xfrm>
            <a:off x="690337" y="4729558"/>
            <a:ext cx="112743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u="sng" dirty="0">
                <a:solidFill>
                  <a:schemeClr val="accent1"/>
                </a:solidFill>
              </a:rPr>
              <a:t>TABLE </a:t>
            </a:r>
            <a:r>
              <a:rPr lang="en-GB" b="1" u="sng" dirty="0" err="1">
                <a:solidFill>
                  <a:schemeClr val="accent1"/>
                </a:solidFill>
              </a:rPr>
              <a:t>LogFC</a:t>
            </a:r>
            <a:r>
              <a:rPr lang="en-GB" b="1" u="sng" dirty="0">
                <a:solidFill>
                  <a:schemeClr val="accent1"/>
                </a:solidFill>
              </a:rPr>
              <a:t> p&lt;0.05  </a:t>
            </a:r>
            <a:r>
              <a:rPr lang="en-GB" sz="1400" u="sng" dirty="0">
                <a:solidFill>
                  <a:schemeClr val="accent1"/>
                </a:solidFill>
              </a:rPr>
              <a:t>https://github.com/NIB-SI/UJI-Omics-phd/blob/main/_I_UJI-Omics-phd/_S_multiOmicsIntegra/_A_07_Targeted-R/output/Metabol_filtered_0.05_fdr.xlsx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4E9F6E9B-353B-67C2-CCDD-5CB4D63D24AA}"/>
              </a:ext>
            </a:extLst>
          </p:cNvPr>
          <p:cNvSpPr txBox="1"/>
          <p:nvPr/>
        </p:nvSpPr>
        <p:spPr>
          <a:xfrm>
            <a:off x="2825291" y="2905893"/>
            <a:ext cx="1702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24 </a:t>
            </a:r>
            <a:r>
              <a:rPr lang="es-ES" b="1" dirty="0" err="1">
                <a:solidFill>
                  <a:srgbClr val="FF0000"/>
                </a:solidFill>
              </a:rPr>
              <a:t>hpi</a:t>
            </a:r>
            <a:endParaRPr lang="en-GB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942664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50D929AE-2FF3-37CF-9D91-69A8C1A3D3D5}"/>
              </a:ext>
            </a:extLst>
          </p:cNvPr>
          <p:cNvSpPr txBox="1"/>
          <p:nvPr/>
        </p:nvSpPr>
        <p:spPr>
          <a:xfrm>
            <a:off x="-639409" y="3542869"/>
            <a:ext cx="6094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b="0" i="0" dirty="0">
                <a:solidFill>
                  <a:srgbClr val="2C3E50"/>
                </a:solidFill>
                <a:effectLst/>
                <a:latin typeface="Lato" panose="020F0502020204030203" pitchFamily="34" charset="0"/>
              </a:rPr>
              <a:t>Welch’s t-test with </a:t>
            </a:r>
            <a:r>
              <a:rPr lang="en-GB" dirty="0" err="1">
                <a:solidFill>
                  <a:srgbClr val="2C3E50"/>
                </a:solidFill>
                <a:latin typeface="Lato" panose="020F0502020204030203" pitchFamily="34" charset="0"/>
              </a:rPr>
              <a:t>fdr</a:t>
            </a:r>
            <a:r>
              <a:rPr lang="en-GB" b="0" i="0" dirty="0">
                <a:solidFill>
                  <a:srgbClr val="2C3E50"/>
                </a:solidFill>
                <a:effectLst/>
                <a:latin typeface="Lato" panose="020F0502020204030203" pitchFamily="34" charset="0"/>
              </a:rPr>
              <a:t> correction</a:t>
            </a:r>
          </a:p>
          <a:p>
            <a:pPr algn="ctr"/>
            <a:r>
              <a:rPr lang="en-GB" dirty="0">
                <a:solidFill>
                  <a:srgbClr val="2C3E50"/>
                </a:solidFill>
                <a:latin typeface="Lato" panose="020F0502020204030203" pitchFamily="34" charset="0"/>
              </a:rPr>
              <a:t>t-test</a:t>
            </a:r>
            <a:endParaRPr lang="en-GB" b="0" i="0" dirty="0">
              <a:solidFill>
                <a:srgbClr val="2C3E50"/>
              </a:solidFill>
              <a:effectLst/>
              <a:latin typeface="Lato" panose="020F0502020204030203" pitchFamily="34" charset="0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23652673-8C75-9B7A-2E81-FADECF00DB44}"/>
              </a:ext>
            </a:extLst>
          </p:cNvPr>
          <p:cNvSpPr txBox="1"/>
          <p:nvPr/>
        </p:nvSpPr>
        <p:spPr>
          <a:xfrm>
            <a:off x="4966964" y="608997"/>
            <a:ext cx="1282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Input 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64E84B70-7CB9-02A2-BAB5-706EA213F769}"/>
              </a:ext>
            </a:extLst>
          </p:cNvPr>
          <p:cNvSpPr txBox="1"/>
          <p:nvPr/>
        </p:nvSpPr>
        <p:spPr>
          <a:xfrm>
            <a:off x="4813940" y="3681078"/>
            <a:ext cx="1282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Output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005A514B-30D9-8C7B-5DF2-AD8AAF09F136}"/>
              </a:ext>
            </a:extLst>
          </p:cNvPr>
          <p:cNvSpPr txBox="1"/>
          <p:nvPr/>
        </p:nvSpPr>
        <p:spPr>
          <a:xfrm>
            <a:off x="5745803" y="585005"/>
            <a:ext cx="3534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err="1"/>
              <a:t>Intensity</a:t>
            </a:r>
            <a:r>
              <a:rPr lang="es-ES" b="1" dirty="0"/>
              <a:t> </a:t>
            </a:r>
            <a:r>
              <a:rPr lang="es-ES" b="1" dirty="0" err="1"/>
              <a:t>of</a:t>
            </a:r>
            <a:r>
              <a:rPr lang="es-ES" b="1" dirty="0"/>
              <a:t> </a:t>
            </a:r>
            <a:r>
              <a:rPr lang="es-ES" b="1" dirty="0" err="1"/>
              <a:t>peaks</a:t>
            </a:r>
            <a:endParaRPr lang="en-GB" b="1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1C00A947-191C-A7B6-E460-6980FE598C20}"/>
              </a:ext>
            </a:extLst>
          </p:cNvPr>
          <p:cNvSpPr txBox="1"/>
          <p:nvPr/>
        </p:nvSpPr>
        <p:spPr>
          <a:xfrm>
            <a:off x="5911172" y="3681078"/>
            <a:ext cx="2707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err="1"/>
              <a:t>LogFC</a:t>
            </a:r>
            <a:r>
              <a:rPr lang="es-ES" b="1" dirty="0"/>
              <a:t> + P-</a:t>
            </a:r>
            <a:r>
              <a:rPr lang="es-ES" b="1" dirty="0" err="1"/>
              <a:t>value</a:t>
            </a:r>
            <a:endParaRPr lang="en-GB" b="1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BCE245EF-B165-F61A-EB22-20458B94828C}"/>
              </a:ext>
            </a:extLst>
          </p:cNvPr>
          <p:cNvSpPr txBox="1"/>
          <p:nvPr/>
        </p:nvSpPr>
        <p:spPr>
          <a:xfrm>
            <a:off x="1834034" y="6227418"/>
            <a:ext cx="24364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err="1">
                <a:solidFill>
                  <a:srgbClr val="FF0000"/>
                </a:solidFill>
              </a:rPr>
              <a:t>Filtered</a:t>
            </a:r>
            <a:r>
              <a:rPr lang="es-ES" b="1" dirty="0">
                <a:solidFill>
                  <a:srgbClr val="FF0000"/>
                </a:solidFill>
              </a:rPr>
              <a:t> P&lt;0.05</a:t>
            </a:r>
            <a:endParaRPr lang="en-GB" b="1" dirty="0">
              <a:solidFill>
                <a:srgbClr val="FF0000"/>
              </a:solidFill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71C1E28-0BAB-689B-0A44-7EE27F6FB9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041" y="1442112"/>
            <a:ext cx="10051915" cy="1829246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8ADEED44-C3C9-8358-73D7-A245A8B720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5720" y="4327409"/>
            <a:ext cx="10051915" cy="1748648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95426441-0EDF-F7E6-2BDC-BDF3F93698FC}"/>
              </a:ext>
            </a:extLst>
          </p:cNvPr>
          <p:cNvSpPr txBox="1"/>
          <p:nvPr/>
        </p:nvSpPr>
        <p:spPr>
          <a:xfrm>
            <a:off x="4401878" y="54235"/>
            <a:ext cx="47810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OBTAINING </a:t>
            </a:r>
            <a:r>
              <a:rPr lang="es-ES" sz="2400" b="1" dirty="0" err="1">
                <a:solidFill>
                  <a:schemeClr val="accent1">
                    <a:lumMod val="75000"/>
                  </a:schemeClr>
                </a:solidFill>
              </a:rPr>
              <a:t>logFC</a:t>
            </a:r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 AND P-</a:t>
            </a:r>
            <a:r>
              <a:rPr lang="es-ES" sz="2400" b="1" dirty="0" err="1">
                <a:solidFill>
                  <a:schemeClr val="accent1">
                    <a:lumMod val="75000"/>
                  </a:schemeClr>
                </a:solidFill>
              </a:rPr>
              <a:t>values</a:t>
            </a:r>
            <a:endParaRPr lang="es-ES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BEC4D183-A5FF-B7E9-5FC1-54902FF5EED1}"/>
              </a:ext>
            </a:extLst>
          </p:cNvPr>
          <p:cNvSpPr txBox="1"/>
          <p:nvPr/>
        </p:nvSpPr>
        <p:spPr>
          <a:xfrm>
            <a:off x="8453335" y="158618"/>
            <a:ext cx="20507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b="1" dirty="0"/>
              <a:t>(Maria M., and Maja Z.)</a:t>
            </a:r>
            <a:endParaRPr lang="en-GB" sz="1200" b="1" dirty="0"/>
          </a:p>
        </p:txBody>
      </p:sp>
    </p:spTree>
    <p:extLst>
      <p:ext uri="{BB962C8B-B14F-4D97-AF65-F5344CB8AC3E}">
        <p14:creationId xmlns:p14="http://schemas.microsoft.com/office/powerpoint/2010/main" val="27828257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6"/>
          <p:cNvSpPr txBox="1"/>
          <p:nvPr/>
        </p:nvSpPr>
        <p:spPr>
          <a:xfrm>
            <a:off x="83343" y="189404"/>
            <a:ext cx="3479955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Arbuscular</a:t>
            </a:r>
            <a:r>
              <a:rPr lang="es-ES" sz="20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sz="20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Mycorrhizal</a:t>
            </a:r>
            <a:r>
              <a:rPr lang="es-ES" sz="20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sz="20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Fungi</a:t>
            </a:r>
            <a:endParaRPr sz="20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p6"/>
          <p:cNvSpPr txBox="1"/>
          <p:nvPr/>
        </p:nvSpPr>
        <p:spPr>
          <a:xfrm>
            <a:off x="8779589" y="189404"/>
            <a:ext cx="3282548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JA-dependent responses</a:t>
            </a:r>
            <a:endParaRPr/>
          </a:p>
        </p:txBody>
      </p:sp>
      <p:grpSp>
        <p:nvGrpSpPr>
          <p:cNvPr id="200" name="Google Shape;200;p6"/>
          <p:cNvGrpSpPr/>
          <p:nvPr/>
        </p:nvGrpSpPr>
        <p:grpSpPr>
          <a:xfrm>
            <a:off x="1247571" y="1586065"/>
            <a:ext cx="9748739" cy="4749086"/>
            <a:chOff x="354436" y="581025"/>
            <a:chExt cx="11674516" cy="6276975"/>
          </a:xfrm>
        </p:grpSpPr>
        <p:pic>
          <p:nvPicPr>
            <p:cNvPr id="201" name="Google Shape;201;p6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907319" y="755222"/>
              <a:ext cx="5121633" cy="58658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2" name="Google Shape;202;p6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856848" y="1007515"/>
              <a:ext cx="1164306" cy="830329"/>
            </a:xfrm>
            <a:prstGeom prst="rect">
              <a:avLst/>
            </a:prstGeom>
            <a:noFill/>
            <a:ln w="28575" cap="flat" cmpd="sng">
              <a:solidFill>
                <a:srgbClr val="002060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203" name="Google Shape;203;p6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354436" y="581025"/>
              <a:ext cx="5953125" cy="62769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4" name="Google Shape;204;p6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2164186" y="1750424"/>
              <a:ext cx="1166812" cy="1003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5" name="Google Shape;205;p6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411613" y="3734410"/>
              <a:ext cx="1166812" cy="10033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07" name="Google Shape;207;p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734300" y="5100557"/>
            <a:ext cx="781317" cy="715586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002060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208" name="Google Shape;208;p6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 rot="7189623">
            <a:off x="7105562" y="5203859"/>
            <a:ext cx="849270" cy="513399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002060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209" name="Google Shape;209;p6"/>
          <p:cNvSpPr/>
          <p:nvPr/>
        </p:nvSpPr>
        <p:spPr>
          <a:xfrm>
            <a:off x="3185603" y="138516"/>
            <a:ext cx="772160" cy="646290"/>
          </a:xfrm>
          <a:prstGeom prst="chevron">
            <a:avLst>
              <a:gd name="adj" fmla="val 50000"/>
            </a:avLst>
          </a:prstGeom>
          <a:solidFill>
            <a:srgbClr val="0070C0"/>
          </a:solidFill>
          <a:ln w="19050" cap="flat" cmpd="sng">
            <a:solidFill>
              <a:schemeClr val="accent1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accen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10" name="Google Shape;210;p6"/>
          <p:cNvSpPr/>
          <p:nvPr/>
        </p:nvSpPr>
        <p:spPr>
          <a:xfrm>
            <a:off x="7982058" y="138516"/>
            <a:ext cx="772160" cy="646290"/>
          </a:xfrm>
          <a:prstGeom prst="chevron">
            <a:avLst>
              <a:gd name="adj" fmla="val 50000"/>
            </a:avLst>
          </a:prstGeom>
          <a:solidFill>
            <a:srgbClr val="0070C0"/>
          </a:solidFill>
          <a:ln w="19050" cap="flat" cmpd="sng">
            <a:solidFill>
              <a:schemeClr val="accent1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11" name="Google Shape;211;p6"/>
          <p:cNvSpPr txBox="1"/>
          <p:nvPr/>
        </p:nvSpPr>
        <p:spPr>
          <a:xfrm>
            <a:off x="7665483" y="6203508"/>
            <a:ext cx="3784837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b="1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Rhizophagus irregularis</a:t>
            </a:r>
            <a:endParaRPr sz="1800" b="1" i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198;p6">
            <a:extLst>
              <a:ext uri="{FF2B5EF4-FFF2-40B4-BE49-F238E27FC236}">
                <a16:creationId xmlns:a16="http://schemas.microsoft.com/office/drawing/2014/main" id="{B11EC901-8BB2-C1D0-DF1E-8D5F96BBCB55}"/>
              </a:ext>
            </a:extLst>
          </p:cNvPr>
          <p:cNvSpPr/>
          <p:nvPr/>
        </p:nvSpPr>
        <p:spPr>
          <a:xfrm>
            <a:off x="3563298" y="-187864"/>
            <a:ext cx="4971124" cy="1654229"/>
          </a:xfrm>
          <a:prstGeom prst="irregularSeal2">
            <a:avLst/>
          </a:prstGeom>
          <a:solidFill>
            <a:schemeClr val="accent1">
              <a:lumMod val="20000"/>
              <a:lumOff val="80000"/>
            </a:schemeClr>
          </a:solidFill>
          <a:ln w="19050" cap="flat" cmpd="sng">
            <a:solidFill>
              <a:schemeClr val="accent1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" name="Google Shape;199;p6">
            <a:extLst>
              <a:ext uri="{FF2B5EF4-FFF2-40B4-BE49-F238E27FC236}">
                <a16:creationId xmlns:a16="http://schemas.microsoft.com/office/drawing/2014/main" id="{F537C341-5D59-F3E9-4090-2373408FB0BE}"/>
              </a:ext>
            </a:extLst>
          </p:cNvPr>
          <p:cNvSpPr txBox="1"/>
          <p:nvPr/>
        </p:nvSpPr>
        <p:spPr>
          <a:xfrm>
            <a:off x="4053231" y="348203"/>
            <a:ext cx="3756171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92D050"/>
              </a:buClr>
              <a:buSzPts val="2000"/>
              <a:buFont typeface="Arial"/>
              <a:buNone/>
            </a:pPr>
            <a:r>
              <a:rPr lang="es-ES" sz="2000" b="1" dirty="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MYCORRHIZA-INDUCED RESISTANCE</a:t>
            </a:r>
            <a:endParaRPr sz="2000" b="1" dirty="0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F3732BE3-80C8-D8D4-2E94-B549DD129F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36729"/>
            <a:ext cx="6656049" cy="4984541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0681A6C9-99F1-E86F-A5BB-64EF790EF244}"/>
              </a:ext>
            </a:extLst>
          </p:cNvPr>
          <p:cNvSpPr txBox="1"/>
          <p:nvPr/>
        </p:nvSpPr>
        <p:spPr>
          <a:xfrm>
            <a:off x="4051273" y="175415"/>
            <a:ext cx="6002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err="1">
                <a:solidFill>
                  <a:schemeClr val="accent1">
                    <a:lumMod val="75000"/>
                  </a:schemeClr>
                </a:solidFill>
              </a:rPr>
              <a:t>sPLSDA</a:t>
            </a:r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 USING ALL SIGNALS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BF6998CA-CF25-5611-2D4D-94E0A006CE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0863" y="1147501"/>
            <a:ext cx="5430704" cy="4821666"/>
          </a:xfrm>
          <a:prstGeom prst="rect">
            <a:avLst/>
          </a:prstGeom>
        </p:spPr>
      </p:pic>
      <p:sp>
        <p:nvSpPr>
          <p:cNvPr id="21" name="Google Shape;332;p15">
            <a:extLst>
              <a:ext uri="{FF2B5EF4-FFF2-40B4-BE49-F238E27FC236}">
                <a16:creationId xmlns:a16="http://schemas.microsoft.com/office/drawing/2014/main" id="{AE68E9A2-B280-EADA-FA58-48FF55091507}"/>
              </a:ext>
            </a:extLst>
          </p:cNvPr>
          <p:cNvSpPr/>
          <p:nvPr/>
        </p:nvSpPr>
        <p:spPr>
          <a:xfrm>
            <a:off x="5266441" y="2930611"/>
            <a:ext cx="829559" cy="498388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5B01BD"/>
          </a:solidFill>
          <a:ln w="12700" cap="flat" cmpd="sng">
            <a:solidFill>
              <a:srgbClr val="BE009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rbe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337;p15">
            <a:extLst>
              <a:ext uri="{FF2B5EF4-FFF2-40B4-BE49-F238E27FC236}">
                <a16:creationId xmlns:a16="http://schemas.microsoft.com/office/drawing/2014/main" id="{6C5BD4E6-B6F4-E67E-A111-823EFFEB8EA6}"/>
              </a:ext>
            </a:extLst>
          </p:cNvPr>
          <p:cNvSpPr txBox="1"/>
          <p:nvPr/>
        </p:nvSpPr>
        <p:spPr>
          <a:xfrm>
            <a:off x="3013196" y="6017063"/>
            <a:ext cx="833898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s-ES" sz="2400" b="1" i="0" u="none" strike="noStrike" cap="none" dirty="0">
                <a:solidFill>
                  <a:srgbClr val="002060"/>
                </a:solidFill>
                <a:sym typeface="Arial"/>
              </a:rPr>
              <a:t>AM </a:t>
            </a:r>
            <a:r>
              <a:rPr lang="es-ES" sz="2400" b="1" i="0" u="none" strike="noStrike" cap="none" dirty="0" err="1">
                <a:solidFill>
                  <a:srgbClr val="002060"/>
                </a:solidFill>
                <a:sym typeface="Arial"/>
              </a:rPr>
              <a:t>plants</a:t>
            </a:r>
            <a:r>
              <a:rPr lang="es-ES" sz="2400" b="1" i="0" u="none" strike="noStrike" cap="none" dirty="0">
                <a:solidFill>
                  <a:srgbClr val="002060"/>
                </a:solidFill>
                <a:sym typeface="Arial"/>
              </a:rPr>
              <a:t> </a:t>
            </a:r>
            <a:r>
              <a:rPr lang="es-ES" sz="2400" b="1" i="0" u="none" strike="noStrike" cap="none" dirty="0" err="1">
                <a:solidFill>
                  <a:srgbClr val="002060"/>
                </a:solidFill>
                <a:sym typeface="Arial"/>
              </a:rPr>
              <a:t>responds</a:t>
            </a:r>
            <a:r>
              <a:rPr lang="es-ES" sz="2400" b="1" i="0" u="none" strike="noStrike" cap="none" dirty="0">
                <a:solidFill>
                  <a:srgbClr val="002060"/>
                </a:solidFill>
                <a:sym typeface="Arial"/>
              </a:rPr>
              <a:t> </a:t>
            </a:r>
            <a:r>
              <a:rPr lang="es-ES" sz="2400" b="1" i="0" u="none" strike="noStrike" cap="none" dirty="0" err="1">
                <a:solidFill>
                  <a:srgbClr val="002060"/>
                </a:solidFill>
                <a:sym typeface="Arial"/>
              </a:rPr>
              <a:t>faster</a:t>
            </a:r>
            <a:r>
              <a:rPr lang="es-ES" sz="2400" b="1" i="0" u="none" strike="noStrike" cap="none" dirty="0">
                <a:solidFill>
                  <a:srgbClr val="002060"/>
                </a:solidFill>
                <a:sym typeface="Arial"/>
              </a:rPr>
              <a:t> </a:t>
            </a:r>
            <a:r>
              <a:rPr lang="es-ES" sz="2400" b="1" i="0" u="none" strike="noStrike" cap="none" dirty="0" err="1">
                <a:solidFill>
                  <a:srgbClr val="002060"/>
                </a:solidFill>
                <a:sym typeface="Arial"/>
              </a:rPr>
              <a:t>upon</a:t>
            </a:r>
            <a:r>
              <a:rPr lang="es-ES" sz="2400" b="1" i="0" u="none" strike="noStrike" cap="none" dirty="0">
                <a:solidFill>
                  <a:srgbClr val="002060"/>
                </a:solidFill>
                <a:sym typeface="Arial"/>
              </a:rPr>
              <a:t> </a:t>
            </a:r>
            <a:r>
              <a:rPr lang="es-ES" sz="2400" b="1" i="1" u="none" strike="noStrike" cap="none" dirty="0" err="1">
                <a:solidFill>
                  <a:srgbClr val="002060"/>
                </a:solidFill>
                <a:sym typeface="Arial"/>
              </a:rPr>
              <a:t>Botrytis</a:t>
            </a:r>
            <a:r>
              <a:rPr lang="es-ES" sz="2400" b="1" i="0" u="none" strike="noStrike" cap="none" dirty="0">
                <a:solidFill>
                  <a:srgbClr val="002060"/>
                </a:solidFill>
                <a:sym typeface="Arial"/>
              </a:rPr>
              <a:t> </a:t>
            </a:r>
            <a:r>
              <a:rPr lang="es-ES" sz="2400" b="1" i="0" u="none" strike="noStrike" cap="none" dirty="0" err="1">
                <a:solidFill>
                  <a:srgbClr val="002060"/>
                </a:solidFill>
                <a:sym typeface="Arial"/>
              </a:rPr>
              <a:t>infection</a:t>
            </a:r>
            <a:endParaRPr sz="1400" b="0" i="0" u="none" strike="noStrike" cap="none" dirty="0">
              <a:solidFill>
                <a:srgbClr val="002060"/>
              </a:solidFill>
              <a:sym typeface="Arial"/>
            </a:endParaRP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FFEA227C-CB67-E767-5783-3E294C2CC200}"/>
              </a:ext>
            </a:extLst>
          </p:cNvPr>
          <p:cNvSpPr txBox="1"/>
          <p:nvPr/>
        </p:nvSpPr>
        <p:spPr>
          <a:xfrm>
            <a:off x="2348933" y="452414"/>
            <a:ext cx="1702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24 </a:t>
            </a:r>
            <a:r>
              <a:rPr lang="es-ES" b="1" dirty="0" err="1">
                <a:solidFill>
                  <a:srgbClr val="FF0000"/>
                </a:solidFill>
              </a:rPr>
              <a:t>hpi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1C237789-AD13-5599-8ACF-C234CA4F8B8E}"/>
              </a:ext>
            </a:extLst>
          </p:cNvPr>
          <p:cNvSpPr txBox="1"/>
          <p:nvPr/>
        </p:nvSpPr>
        <p:spPr>
          <a:xfrm>
            <a:off x="8351493" y="476362"/>
            <a:ext cx="1702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48 </a:t>
            </a:r>
            <a:r>
              <a:rPr lang="es-ES" b="1" dirty="0" err="1">
                <a:solidFill>
                  <a:srgbClr val="FF0000"/>
                </a:solidFill>
              </a:rPr>
              <a:t>hpi</a:t>
            </a:r>
            <a:endParaRPr lang="en-GB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14560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93A0E74F-A18B-FED6-BBA3-6B5B4F2C253B}"/>
              </a:ext>
            </a:extLst>
          </p:cNvPr>
          <p:cNvSpPr txBox="1"/>
          <p:nvPr/>
        </p:nvSpPr>
        <p:spPr>
          <a:xfrm>
            <a:off x="1101659" y="6273225"/>
            <a:ext cx="1088606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u="sng" dirty="0">
                <a:solidFill>
                  <a:schemeClr val="accent1"/>
                </a:solidFill>
              </a:rPr>
              <a:t>Interactive heatmap: </a:t>
            </a:r>
            <a:r>
              <a:rPr lang="en-GB" sz="1400" u="sng" dirty="0">
                <a:solidFill>
                  <a:schemeClr val="accent1"/>
                </a:solidFill>
                <a:hlinkClick r:id="rId2"/>
              </a:rPr>
              <a:t>https://github.com/NIB-SI/UJI-Omics-phd/blob/main/_I_UJI-Omics-phd/_S_multiOmicsIntegra/_A_07_Targeted-R/output/With%20p-adj%20fdr/Metabol24.html</a:t>
            </a:r>
            <a:endParaRPr lang="en-GB" sz="1400" u="sng" dirty="0">
              <a:solidFill>
                <a:schemeClr val="accent1"/>
              </a:solidFill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B6C435B-A4A5-D837-546F-50B8857D42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599" y="831063"/>
            <a:ext cx="4011950" cy="5537373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52BE4D97-9CE4-C8BF-6164-F8340EBC48A8}"/>
              </a:ext>
            </a:extLst>
          </p:cNvPr>
          <p:cNvSpPr txBox="1"/>
          <p:nvPr/>
        </p:nvSpPr>
        <p:spPr>
          <a:xfrm>
            <a:off x="3413815" y="258731"/>
            <a:ext cx="6002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HEATMAP METABOLITES WITHIN CONTRASTS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F9D252C6-268B-68C9-A748-72195797B72B}"/>
              </a:ext>
            </a:extLst>
          </p:cNvPr>
          <p:cNvSpPr txBox="1"/>
          <p:nvPr/>
        </p:nvSpPr>
        <p:spPr>
          <a:xfrm>
            <a:off x="9153728" y="1336152"/>
            <a:ext cx="234436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 err="1">
                <a:solidFill>
                  <a:srgbClr val="002060"/>
                </a:solidFill>
              </a:rPr>
              <a:t>Most</a:t>
            </a:r>
            <a:r>
              <a:rPr lang="es-ES" b="1" dirty="0">
                <a:solidFill>
                  <a:srgbClr val="002060"/>
                </a:solidFill>
              </a:rPr>
              <a:t> </a:t>
            </a:r>
            <a:r>
              <a:rPr lang="es-ES" b="1" dirty="0" err="1">
                <a:solidFill>
                  <a:srgbClr val="002060"/>
                </a:solidFill>
              </a:rPr>
              <a:t>of</a:t>
            </a:r>
            <a:r>
              <a:rPr lang="es-ES" b="1" dirty="0">
                <a:solidFill>
                  <a:srgbClr val="002060"/>
                </a:solidFill>
              </a:rPr>
              <a:t> </a:t>
            </a:r>
            <a:r>
              <a:rPr lang="es-ES" b="1" dirty="0" err="1">
                <a:solidFill>
                  <a:srgbClr val="002060"/>
                </a:solidFill>
              </a:rPr>
              <a:t>the</a:t>
            </a:r>
            <a:r>
              <a:rPr lang="es-ES" b="1" dirty="0">
                <a:solidFill>
                  <a:srgbClr val="002060"/>
                </a:solidFill>
              </a:rPr>
              <a:t> </a:t>
            </a:r>
            <a:r>
              <a:rPr lang="es-ES" b="1" dirty="0" err="1">
                <a:solidFill>
                  <a:srgbClr val="002060"/>
                </a:solidFill>
              </a:rPr>
              <a:t>metabolites</a:t>
            </a:r>
            <a:r>
              <a:rPr lang="es-ES" b="1" dirty="0">
                <a:solidFill>
                  <a:srgbClr val="002060"/>
                </a:solidFill>
              </a:rPr>
              <a:t> are </a:t>
            </a:r>
            <a:r>
              <a:rPr lang="es-ES" b="1" dirty="0" err="1">
                <a:solidFill>
                  <a:srgbClr val="002060"/>
                </a:solidFill>
              </a:rPr>
              <a:t>flavonoids</a:t>
            </a:r>
            <a:r>
              <a:rPr lang="es-ES" b="1" dirty="0">
                <a:solidFill>
                  <a:srgbClr val="002060"/>
                </a:solidFill>
              </a:rPr>
              <a:t>, </a:t>
            </a:r>
            <a:r>
              <a:rPr lang="es-ES" b="1" dirty="0" err="1">
                <a:solidFill>
                  <a:srgbClr val="002060"/>
                </a:solidFill>
              </a:rPr>
              <a:t>phenylpropanoids</a:t>
            </a:r>
            <a:r>
              <a:rPr lang="es-ES" b="1" dirty="0">
                <a:solidFill>
                  <a:srgbClr val="002060"/>
                </a:solidFill>
              </a:rPr>
              <a:t> and </a:t>
            </a:r>
            <a:r>
              <a:rPr lang="es-ES" b="1" dirty="0" err="1">
                <a:solidFill>
                  <a:srgbClr val="002060"/>
                </a:solidFill>
              </a:rPr>
              <a:t>precursors</a:t>
            </a:r>
            <a:endParaRPr lang="en-GB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792628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29C6A560-6C9E-DA1E-0ADA-82D7B679FA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7602" y="1026774"/>
            <a:ext cx="9058275" cy="4162425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A6635373-D35A-D8C4-78DB-89A27D1798FA}"/>
              </a:ext>
            </a:extLst>
          </p:cNvPr>
          <p:cNvSpPr/>
          <p:nvPr/>
        </p:nvSpPr>
        <p:spPr>
          <a:xfrm>
            <a:off x="6877458" y="3429000"/>
            <a:ext cx="1050586" cy="1172184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8F8FF4EF-51BA-6B94-B9D6-E8BA5FF93081}"/>
              </a:ext>
            </a:extLst>
          </p:cNvPr>
          <p:cNvSpPr txBox="1"/>
          <p:nvPr/>
        </p:nvSpPr>
        <p:spPr>
          <a:xfrm>
            <a:off x="6740701" y="5337362"/>
            <a:ext cx="13835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err="1">
                <a:solidFill>
                  <a:srgbClr val="0070C0"/>
                </a:solidFill>
              </a:rPr>
              <a:t>Priming</a:t>
            </a:r>
            <a:r>
              <a:rPr lang="es-ES" sz="2400" dirty="0">
                <a:solidFill>
                  <a:srgbClr val="0070C0"/>
                </a:solidFill>
              </a:rPr>
              <a:t>?</a:t>
            </a:r>
            <a:endParaRPr lang="en-GB" sz="2400" dirty="0">
              <a:solidFill>
                <a:srgbClr val="0070C0"/>
              </a:solidFill>
            </a:endParaRPr>
          </a:p>
        </p:txBody>
      </p:sp>
      <p:cxnSp>
        <p:nvCxnSpPr>
          <p:cNvPr id="5" name="Conector recto de flecha 4">
            <a:extLst>
              <a:ext uri="{FF2B5EF4-FFF2-40B4-BE49-F238E27FC236}">
                <a16:creationId xmlns:a16="http://schemas.microsoft.com/office/drawing/2014/main" id="{F8EBD89A-61A2-A4DC-9A84-C54C71CC68CE}"/>
              </a:ext>
            </a:extLst>
          </p:cNvPr>
          <p:cNvCxnSpPr>
            <a:cxnSpLocks/>
          </p:cNvCxnSpPr>
          <p:nvPr/>
        </p:nvCxnSpPr>
        <p:spPr>
          <a:xfrm>
            <a:off x="7295743" y="4727643"/>
            <a:ext cx="0" cy="6739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uadroTexto 7">
            <a:extLst>
              <a:ext uri="{FF2B5EF4-FFF2-40B4-BE49-F238E27FC236}">
                <a16:creationId xmlns:a16="http://schemas.microsoft.com/office/drawing/2014/main" id="{F4CE3459-1DBB-A729-7F78-323EB349D3E3}"/>
              </a:ext>
            </a:extLst>
          </p:cNvPr>
          <p:cNvSpPr txBox="1"/>
          <p:nvPr/>
        </p:nvSpPr>
        <p:spPr>
          <a:xfrm>
            <a:off x="6365134" y="5799027"/>
            <a:ext cx="30933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>
                <a:solidFill>
                  <a:schemeClr val="accent1"/>
                </a:solidFill>
              </a:rPr>
              <a:t>Priming</a:t>
            </a:r>
            <a:r>
              <a:rPr lang="es-ES" dirty="0">
                <a:solidFill>
                  <a:schemeClr val="accent1"/>
                </a:solidFill>
              </a:rPr>
              <a:t> </a:t>
            </a:r>
            <a:r>
              <a:rPr lang="es-ES" dirty="0" err="1">
                <a:solidFill>
                  <a:schemeClr val="accent1"/>
                </a:solidFill>
              </a:rPr>
              <a:t>of</a:t>
            </a:r>
            <a:r>
              <a:rPr lang="es-ES" dirty="0">
                <a:solidFill>
                  <a:schemeClr val="accent1"/>
                </a:solidFill>
              </a:rPr>
              <a:t> </a:t>
            </a:r>
            <a:r>
              <a:rPr lang="es-ES" dirty="0" err="1">
                <a:solidFill>
                  <a:schemeClr val="accent1"/>
                </a:solidFill>
              </a:rPr>
              <a:t>flavonoids</a:t>
            </a:r>
            <a:r>
              <a:rPr lang="es-ES" dirty="0">
                <a:solidFill>
                  <a:schemeClr val="accent1"/>
                </a:solidFill>
              </a:rPr>
              <a:t>?</a:t>
            </a:r>
            <a:endParaRPr lang="en-GB" dirty="0">
              <a:solidFill>
                <a:schemeClr val="accent1"/>
              </a:solidFill>
            </a:endParaRPr>
          </a:p>
        </p:txBody>
      </p:sp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FCEC1E6F-DF31-7891-FB0C-5BD682FA07E7}"/>
              </a:ext>
            </a:extLst>
          </p:cNvPr>
          <p:cNvCxnSpPr>
            <a:cxnSpLocks/>
          </p:cNvCxnSpPr>
          <p:nvPr/>
        </p:nvCxnSpPr>
        <p:spPr>
          <a:xfrm flipH="1">
            <a:off x="3608961" y="5844423"/>
            <a:ext cx="26815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uadroTexto 8">
            <a:extLst>
              <a:ext uri="{FF2B5EF4-FFF2-40B4-BE49-F238E27FC236}">
                <a16:creationId xmlns:a16="http://schemas.microsoft.com/office/drawing/2014/main" id="{0866B2FA-1F4C-8D58-2DB7-9931189EB431}"/>
              </a:ext>
            </a:extLst>
          </p:cNvPr>
          <p:cNvSpPr txBox="1"/>
          <p:nvPr/>
        </p:nvSpPr>
        <p:spPr>
          <a:xfrm>
            <a:off x="1222442" y="5382758"/>
            <a:ext cx="19682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 err="1">
                <a:solidFill>
                  <a:srgbClr val="FF0000"/>
                </a:solidFill>
              </a:rPr>
              <a:t>Flavonoids</a:t>
            </a:r>
            <a:r>
              <a:rPr lang="es-ES" b="1" dirty="0">
                <a:solidFill>
                  <a:srgbClr val="FF0000"/>
                </a:solidFill>
              </a:rPr>
              <a:t> are </a:t>
            </a:r>
            <a:r>
              <a:rPr lang="es-ES" b="1" dirty="0" err="1">
                <a:solidFill>
                  <a:srgbClr val="FF0000"/>
                </a:solidFill>
              </a:rPr>
              <a:t>also</a:t>
            </a:r>
            <a:r>
              <a:rPr lang="es-ES" b="1" dirty="0">
                <a:solidFill>
                  <a:srgbClr val="FF0000"/>
                </a:solidFill>
              </a:rPr>
              <a:t> </a:t>
            </a:r>
            <a:r>
              <a:rPr lang="es-ES" b="1" dirty="0" err="1">
                <a:solidFill>
                  <a:srgbClr val="FF0000"/>
                </a:solidFill>
              </a:rPr>
              <a:t>important</a:t>
            </a:r>
            <a:r>
              <a:rPr lang="es-ES" b="1" dirty="0">
                <a:solidFill>
                  <a:srgbClr val="FF0000"/>
                </a:solidFill>
              </a:rPr>
              <a:t> in </a:t>
            </a:r>
            <a:r>
              <a:rPr lang="es-ES" b="1" dirty="0" err="1">
                <a:solidFill>
                  <a:srgbClr val="FF0000"/>
                </a:solidFill>
              </a:rPr>
              <a:t>mycorrhizal</a:t>
            </a:r>
            <a:r>
              <a:rPr lang="es-ES" b="1" dirty="0">
                <a:solidFill>
                  <a:srgbClr val="FF0000"/>
                </a:solidFill>
              </a:rPr>
              <a:t> citrus </a:t>
            </a:r>
            <a:r>
              <a:rPr lang="es-ES" b="1" dirty="0" err="1">
                <a:solidFill>
                  <a:srgbClr val="FF0000"/>
                </a:solidFill>
              </a:rPr>
              <a:t>plants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743B6C1B-5F59-1E20-4098-091ED524D05B}"/>
              </a:ext>
            </a:extLst>
          </p:cNvPr>
          <p:cNvSpPr/>
          <p:nvPr/>
        </p:nvSpPr>
        <p:spPr>
          <a:xfrm>
            <a:off x="6861246" y="2577829"/>
            <a:ext cx="1066798" cy="872247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253D7C75-5031-E88D-8A13-F4B30795F2E4}"/>
              </a:ext>
            </a:extLst>
          </p:cNvPr>
          <p:cNvSpPr/>
          <p:nvPr/>
        </p:nvSpPr>
        <p:spPr>
          <a:xfrm>
            <a:off x="6899096" y="1426721"/>
            <a:ext cx="1066798" cy="872247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952309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4DDE5776-B657-2806-563B-02E9EDF6750C}"/>
              </a:ext>
            </a:extLst>
          </p:cNvPr>
          <p:cNvSpPr txBox="1"/>
          <p:nvPr/>
        </p:nvSpPr>
        <p:spPr>
          <a:xfrm>
            <a:off x="4421654" y="1798660"/>
            <a:ext cx="37301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 err="1">
                <a:solidFill>
                  <a:schemeClr val="accent1">
                    <a:lumMod val="75000"/>
                  </a:schemeClr>
                </a:solidFill>
              </a:rPr>
              <a:t>DiABLO</a:t>
            </a:r>
            <a:r>
              <a:rPr lang="es-ES" sz="3200" b="1" dirty="0">
                <a:solidFill>
                  <a:schemeClr val="accent1">
                    <a:lumMod val="75000"/>
                  </a:schemeClr>
                </a:solidFill>
              </a:rPr>
              <a:t> (</a:t>
            </a:r>
            <a:r>
              <a:rPr lang="es-ES" sz="3200" b="1" dirty="0" err="1">
                <a:solidFill>
                  <a:schemeClr val="accent1">
                    <a:lumMod val="75000"/>
                  </a:schemeClr>
                </a:solidFill>
              </a:rPr>
              <a:t>Mixomics</a:t>
            </a:r>
            <a:r>
              <a:rPr lang="es-ES" sz="3200" b="1" dirty="0">
                <a:solidFill>
                  <a:schemeClr val="accent1">
                    <a:lumMod val="75000"/>
                  </a:schemeClr>
                </a:solidFill>
              </a:rPr>
              <a:t>) </a:t>
            </a:r>
          </a:p>
        </p:txBody>
      </p:sp>
      <p:sp>
        <p:nvSpPr>
          <p:cNvPr id="4" name="CuadroTexto 3">
            <a:hlinkClick r:id="rId2"/>
            <a:extLst>
              <a:ext uri="{FF2B5EF4-FFF2-40B4-BE49-F238E27FC236}">
                <a16:creationId xmlns:a16="http://schemas.microsoft.com/office/drawing/2014/main" id="{A20F70D9-3CF0-1321-EB35-88F03B6CC7B1}"/>
              </a:ext>
            </a:extLst>
          </p:cNvPr>
          <p:cNvSpPr txBox="1"/>
          <p:nvPr/>
        </p:nvSpPr>
        <p:spPr>
          <a:xfrm>
            <a:off x="634729" y="2451768"/>
            <a:ext cx="116902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u="sng" dirty="0">
                <a:solidFill>
                  <a:schemeClr val="accent5">
                    <a:lumMod val="75000"/>
                  </a:schemeClr>
                </a:solidFill>
              </a:rPr>
              <a:t>HTML: </a:t>
            </a:r>
            <a:r>
              <a:rPr lang="en-GB" sz="1400" u="sng" dirty="0">
                <a:solidFill>
                  <a:schemeClr val="accent5">
                    <a:lumMod val="75000"/>
                  </a:schemeClr>
                </a:solidFill>
              </a:rPr>
              <a:t>https://github.com/NIB-SI/UJI-Omics-phd/blob/main/_I_UJI-Omics-phd/_S_multiOmicsIntegra/_A_10_mixOmics-R/scripts/01_DIABLO.html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1EDC1F6D-08BC-7424-1AF8-66306E860E87}"/>
              </a:ext>
            </a:extLst>
          </p:cNvPr>
          <p:cNvSpPr txBox="1"/>
          <p:nvPr/>
        </p:nvSpPr>
        <p:spPr>
          <a:xfrm>
            <a:off x="7996136" y="1906381"/>
            <a:ext cx="3433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>
                <a:solidFill>
                  <a:srgbClr val="FF0000"/>
                </a:solidFill>
              </a:rPr>
              <a:t>(</a:t>
            </a:r>
            <a:r>
              <a:rPr lang="es-ES" b="1" dirty="0" err="1">
                <a:solidFill>
                  <a:srgbClr val="FF0000"/>
                </a:solidFill>
              </a:rPr>
              <a:t>for</a:t>
            </a:r>
            <a:r>
              <a:rPr lang="es-ES" b="1" dirty="0">
                <a:solidFill>
                  <a:srgbClr val="FF0000"/>
                </a:solidFill>
              </a:rPr>
              <a:t> 3 </a:t>
            </a:r>
            <a:r>
              <a:rPr lang="es-ES" b="1" dirty="0" err="1">
                <a:solidFill>
                  <a:srgbClr val="FF0000"/>
                </a:solidFill>
              </a:rPr>
              <a:t>levels</a:t>
            </a:r>
            <a:r>
              <a:rPr lang="es-ES" b="1" dirty="0">
                <a:solidFill>
                  <a:srgbClr val="FF0000"/>
                </a:solidFill>
              </a:rPr>
              <a:t>: </a:t>
            </a:r>
            <a:r>
              <a:rPr lang="es-ES" b="1" dirty="0" err="1">
                <a:solidFill>
                  <a:srgbClr val="FF0000"/>
                </a:solidFill>
              </a:rPr>
              <a:t>Met</a:t>
            </a:r>
            <a:r>
              <a:rPr lang="es-ES" b="1" dirty="0">
                <a:solidFill>
                  <a:srgbClr val="FF0000"/>
                </a:solidFill>
              </a:rPr>
              <a:t>, </a:t>
            </a:r>
            <a:r>
              <a:rPr lang="es-ES" b="1" dirty="0" err="1">
                <a:solidFill>
                  <a:srgbClr val="FF0000"/>
                </a:solidFill>
              </a:rPr>
              <a:t>Enz</a:t>
            </a:r>
            <a:r>
              <a:rPr lang="es-ES" b="1" dirty="0">
                <a:solidFill>
                  <a:srgbClr val="FF0000"/>
                </a:solidFill>
              </a:rPr>
              <a:t>, </a:t>
            </a:r>
            <a:r>
              <a:rPr lang="es-ES" b="1" dirty="0" err="1">
                <a:solidFill>
                  <a:srgbClr val="FF0000"/>
                </a:solidFill>
              </a:rPr>
              <a:t>Pph</a:t>
            </a:r>
            <a:r>
              <a:rPr lang="es-ES" b="1" dirty="0">
                <a:solidFill>
                  <a:srgbClr val="FF0000"/>
                </a:solidFill>
              </a:rPr>
              <a:t>; 4 </a:t>
            </a:r>
            <a:r>
              <a:rPr lang="es-ES" b="1" dirty="0" err="1">
                <a:solidFill>
                  <a:srgbClr val="FF0000"/>
                </a:solidFill>
              </a:rPr>
              <a:t>replicates</a:t>
            </a:r>
            <a:r>
              <a:rPr lang="es-ES" b="1" dirty="0">
                <a:solidFill>
                  <a:srgbClr val="FF0000"/>
                </a:solidFill>
              </a:rPr>
              <a:t>; 24 </a:t>
            </a:r>
            <a:r>
              <a:rPr lang="es-ES" b="1" dirty="0" err="1">
                <a:solidFill>
                  <a:srgbClr val="FF0000"/>
                </a:solidFill>
              </a:rPr>
              <a:t>hpi</a:t>
            </a:r>
            <a:r>
              <a:rPr lang="es-ES" b="1" dirty="0">
                <a:solidFill>
                  <a:srgbClr val="FF0000"/>
                </a:solidFill>
              </a:rPr>
              <a:t>)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D9919813-EB90-A2AE-0FFC-122D5F102482}"/>
              </a:ext>
            </a:extLst>
          </p:cNvPr>
          <p:cNvSpPr txBox="1"/>
          <p:nvPr/>
        </p:nvSpPr>
        <p:spPr>
          <a:xfrm>
            <a:off x="5070627" y="3089488"/>
            <a:ext cx="20507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b="1" dirty="0"/>
              <a:t>(Maria M., and Maja Z.)</a:t>
            </a:r>
            <a:endParaRPr lang="en-GB" sz="1200" b="1" dirty="0"/>
          </a:p>
        </p:txBody>
      </p:sp>
    </p:spTree>
    <p:extLst>
      <p:ext uri="{BB962C8B-B14F-4D97-AF65-F5344CB8AC3E}">
        <p14:creationId xmlns:p14="http://schemas.microsoft.com/office/powerpoint/2010/main" val="419937948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0D61AD1D-8D4B-D251-7F00-EF5F6ACD1885}"/>
              </a:ext>
            </a:extLst>
          </p:cNvPr>
          <p:cNvSpPr txBox="1"/>
          <p:nvPr/>
        </p:nvSpPr>
        <p:spPr>
          <a:xfrm>
            <a:off x="1394565" y="695806"/>
            <a:ext cx="1282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Input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FC09879A-8272-4EA1-C599-EBD3C0C0A444}"/>
              </a:ext>
            </a:extLst>
          </p:cNvPr>
          <p:cNvSpPr txBox="1"/>
          <p:nvPr/>
        </p:nvSpPr>
        <p:spPr>
          <a:xfrm>
            <a:off x="124432" y="1326243"/>
            <a:ext cx="36081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/>
              <a:t>Normalized</a:t>
            </a:r>
            <a:r>
              <a:rPr lang="es-ES" dirty="0"/>
              <a:t> data</a:t>
            </a:r>
          </a:p>
          <a:p>
            <a:pPr algn="ctr"/>
            <a:r>
              <a:rPr lang="es-ES" dirty="0"/>
              <a:t>(</a:t>
            </a:r>
            <a:r>
              <a:rPr lang="es-ES" dirty="0" err="1"/>
              <a:t>Changed</a:t>
            </a:r>
            <a:r>
              <a:rPr lang="es-ES" dirty="0"/>
              <a:t> </a:t>
            </a:r>
            <a:r>
              <a:rPr lang="es-ES" dirty="0" err="1"/>
              <a:t>IDs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Shortnames</a:t>
            </a:r>
            <a:r>
              <a:rPr lang="es-ES" dirty="0"/>
              <a:t>)</a:t>
            </a:r>
            <a:endParaRPr lang="en-GB" dirty="0"/>
          </a:p>
        </p:txBody>
      </p:sp>
      <p:sp>
        <p:nvSpPr>
          <p:cNvPr id="8" name="Flecha: a la derecha 7">
            <a:extLst>
              <a:ext uri="{FF2B5EF4-FFF2-40B4-BE49-F238E27FC236}">
                <a16:creationId xmlns:a16="http://schemas.microsoft.com/office/drawing/2014/main" id="{5868FDF8-E702-055D-CE05-FB01B09439C7}"/>
              </a:ext>
            </a:extLst>
          </p:cNvPr>
          <p:cNvSpPr/>
          <p:nvPr/>
        </p:nvSpPr>
        <p:spPr>
          <a:xfrm>
            <a:off x="3524652" y="1486559"/>
            <a:ext cx="703565" cy="2014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9DE64F35-6DCD-8A8C-089E-DB35E15889F4}"/>
              </a:ext>
            </a:extLst>
          </p:cNvPr>
          <p:cNvSpPr txBox="1"/>
          <p:nvPr/>
        </p:nvSpPr>
        <p:spPr>
          <a:xfrm>
            <a:off x="4275305" y="1364870"/>
            <a:ext cx="27723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Enz</a:t>
            </a:r>
            <a:r>
              <a:rPr lang="es-ES" dirty="0"/>
              <a:t> and </a:t>
            </a:r>
            <a:r>
              <a:rPr lang="es-ES" dirty="0" err="1"/>
              <a:t>Met</a:t>
            </a:r>
            <a:r>
              <a:rPr lang="es-ES" dirty="0"/>
              <a:t> </a:t>
            </a:r>
            <a:r>
              <a:rPr lang="es-ES" dirty="0" err="1"/>
              <a:t>performed</a:t>
            </a:r>
            <a:r>
              <a:rPr lang="es-ES" dirty="0"/>
              <a:t> Log2</a:t>
            </a:r>
            <a:endParaRPr lang="en-GB" dirty="0"/>
          </a:p>
        </p:txBody>
      </p:sp>
      <p:sp>
        <p:nvSpPr>
          <p:cNvPr id="10" name="Flecha: a la derecha 9">
            <a:extLst>
              <a:ext uri="{FF2B5EF4-FFF2-40B4-BE49-F238E27FC236}">
                <a16:creationId xmlns:a16="http://schemas.microsoft.com/office/drawing/2014/main" id="{AEC2648B-AC58-98C4-B381-F51C5AD480D4}"/>
              </a:ext>
            </a:extLst>
          </p:cNvPr>
          <p:cNvSpPr/>
          <p:nvPr/>
        </p:nvSpPr>
        <p:spPr>
          <a:xfrm>
            <a:off x="7432741" y="1486558"/>
            <a:ext cx="703565" cy="2014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CE9588E8-6E69-9018-73CC-160B86422035}"/>
              </a:ext>
            </a:extLst>
          </p:cNvPr>
          <p:cNvSpPr txBox="1"/>
          <p:nvPr/>
        </p:nvSpPr>
        <p:spPr>
          <a:xfrm>
            <a:off x="9367673" y="588169"/>
            <a:ext cx="1282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Output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09A36B16-0270-06BD-67F1-45F525DF1F94}"/>
              </a:ext>
            </a:extLst>
          </p:cNvPr>
          <p:cNvSpPr txBox="1"/>
          <p:nvPr/>
        </p:nvSpPr>
        <p:spPr>
          <a:xfrm>
            <a:off x="8020893" y="1083866"/>
            <a:ext cx="36081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/>
              <a:t>Density</a:t>
            </a:r>
            <a:r>
              <a:rPr lang="es-ES" dirty="0"/>
              <a:t> </a:t>
            </a:r>
            <a:r>
              <a:rPr lang="es-ES" dirty="0" err="1"/>
              <a:t>plots</a:t>
            </a:r>
            <a:r>
              <a:rPr lang="es-ES" dirty="0"/>
              <a:t> </a:t>
            </a:r>
          </a:p>
          <a:p>
            <a:pPr algn="ctr"/>
            <a:r>
              <a:rPr lang="en-GB" dirty="0"/>
              <a:t>Correlation plots</a:t>
            </a:r>
          </a:p>
          <a:p>
            <a:pPr algn="ctr"/>
            <a:r>
              <a:rPr lang="en-GB" dirty="0"/>
              <a:t>Correlation values between levels </a:t>
            </a:r>
          </a:p>
        </p:txBody>
      </p:sp>
      <p:sp>
        <p:nvSpPr>
          <p:cNvPr id="4" name="Flecha: a la derecha 3">
            <a:extLst>
              <a:ext uri="{FF2B5EF4-FFF2-40B4-BE49-F238E27FC236}">
                <a16:creationId xmlns:a16="http://schemas.microsoft.com/office/drawing/2014/main" id="{5B427728-FCA1-8313-7726-D55883783781}"/>
              </a:ext>
            </a:extLst>
          </p:cNvPr>
          <p:cNvSpPr/>
          <p:nvPr/>
        </p:nvSpPr>
        <p:spPr>
          <a:xfrm rot="5400000">
            <a:off x="9631700" y="2385156"/>
            <a:ext cx="754002" cy="1837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520E4ADD-F4B7-26E1-D2B9-8FDE6D624459}"/>
              </a:ext>
            </a:extLst>
          </p:cNvPr>
          <p:cNvSpPr txBox="1"/>
          <p:nvPr/>
        </p:nvSpPr>
        <p:spPr>
          <a:xfrm>
            <a:off x="8342716" y="3052085"/>
            <a:ext cx="32863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Set </a:t>
            </a:r>
            <a:r>
              <a:rPr lang="es-ES" dirty="0" err="1"/>
              <a:t>number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components</a:t>
            </a:r>
            <a:endParaRPr lang="es-ES" dirty="0"/>
          </a:p>
          <a:p>
            <a:pPr algn="ctr"/>
            <a:r>
              <a:rPr lang="es-ES" dirty="0"/>
              <a:t>(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Monaco"/>
              </a:rPr>
              <a:t>perf.diablo</a:t>
            </a:r>
            <a:r>
              <a:rPr lang="es-ES" b="0" i="0" dirty="0">
                <a:solidFill>
                  <a:srgbClr val="000000"/>
                </a:solidFill>
                <a:effectLst/>
                <a:latin typeface="Monaco"/>
              </a:rPr>
              <a:t>)</a:t>
            </a:r>
            <a:endParaRPr lang="es-ES" dirty="0"/>
          </a:p>
          <a:p>
            <a:pPr algn="ctr"/>
            <a:r>
              <a:rPr lang="es-ES" dirty="0"/>
              <a:t>(n=3) </a:t>
            </a:r>
            <a:endParaRPr lang="en-GB" dirty="0"/>
          </a:p>
        </p:txBody>
      </p:sp>
      <p:sp>
        <p:nvSpPr>
          <p:cNvPr id="24" name="Flecha: a la derecha 23">
            <a:extLst>
              <a:ext uri="{FF2B5EF4-FFF2-40B4-BE49-F238E27FC236}">
                <a16:creationId xmlns:a16="http://schemas.microsoft.com/office/drawing/2014/main" id="{AA8C795D-FE9A-4C55-4A2B-9679AC7A7DD6}"/>
              </a:ext>
            </a:extLst>
          </p:cNvPr>
          <p:cNvSpPr/>
          <p:nvPr/>
        </p:nvSpPr>
        <p:spPr>
          <a:xfrm rot="10800000">
            <a:off x="7432741" y="3161181"/>
            <a:ext cx="754002" cy="1837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D3C66E43-6878-DCB9-672A-CCACEF161EA1}"/>
              </a:ext>
            </a:extLst>
          </p:cNvPr>
          <p:cNvSpPr txBox="1"/>
          <p:nvPr/>
        </p:nvSpPr>
        <p:spPr>
          <a:xfrm>
            <a:off x="3271232" y="2867419"/>
            <a:ext cx="41920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0" i="0" dirty="0">
                <a:effectLst/>
                <a:latin typeface="Lato" panose="020F0502020204030203" pitchFamily="34" charset="0"/>
              </a:rPr>
              <a:t>Tuning the number of features</a:t>
            </a:r>
          </a:p>
          <a:p>
            <a:pPr algn="ctr"/>
            <a:r>
              <a:rPr lang="en-GB" dirty="0">
                <a:latin typeface="Lato" panose="020F0502020204030203" pitchFamily="34" charset="0"/>
              </a:rPr>
              <a:t>(Using BBPARAM;  </a:t>
            </a:r>
            <a:r>
              <a:rPr lang="en-GB" b="0" i="0" dirty="0">
                <a:solidFill>
                  <a:srgbClr val="2C3E50"/>
                </a:solidFill>
                <a:effectLst/>
                <a:latin typeface="Lato" panose="020F0502020204030203" pitchFamily="34" charset="0"/>
              </a:rPr>
              <a:t> </a:t>
            </a:r>
            <a:r>
              <a:rPr lang="en-GB" b="0" i="0" dirty="0" err="1">
                <a:solidFill>
                  <a:srgbClr val="2C3E50"/>
                </a:solidFill>
                <a:effectLst/>
                <a:latin typeface="Lato" panose="020F0502020204030203" pitchFamily="34" charset="0"/>
              </a:rPr>
              <a:t>tune.block.splsd</a:t>
            </a:r>
            <a:r>
              <a:rPr lang="en-GB" b="0" i="0" dirty="0">
                <a:solidFill>
                  <a:srgbClr val="2C3E50"/>
                </a:solidFill>
                <a:effectLst/>
                <a:latin typeface="Lato" panose="020F0502020204030203" pitchFamily="34" charset="0"/>
              </a:rPr>
              <a:t>)</a:t>
            </a:r>
            <a:endParaRPr lang="en-GB" b="0" i="0" dirty="0">
              <a:effectLst/>
              <a:latin typeface="Lato" panose="020F0502020204030203" pitchFamily="34" charset="0"/>
            </a:endParaRPr>
          </a:p>
        </p:txBody>
      </p:sp>
      <p:sp>
        <p:nvSpPr>
          <p:cNvPr id="28" name="CuadroTexto 27">
            <a:hlinkClick r:id="rId2"/>
            <a:extLst>
              <a:ext uri="{FF2B5EF4-FFF2-40B4-BE49-F238E27FC236}">
                <a16:creationId xmlns:a16="http://schemas.microsoft.com/office/drawing/2014/main" id="{338E1126-EDA8-FAE4-EAA1-521DDC8A196B}"/>
              </a:ext>
            </a:extLst>
          </p:cNvPr>
          <p:cNvSpPr txBox="1"/>
          <p:nvPr/>
        </p:nvSpPr>
        <p:spPr>
          <a:xfrm>
            <a:off x="238322" y="2690887"/>
            <a:ext cx="3286330" cy="8771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accent1"/>
                </a:solidFill>
              </a:rPr>
              <a:t>R DATA MODEL </a:t>
            </a:r>
            <a:r>
              <a:rPr lang="en-GB" sz="1100" u="sng" dirty="0">
                <a:solidFill>
                  <a:schemeClr val="accent1"/>
                </a:solidFill>
              </a:rPr>
              <a:t>https://github.com/NIB-SI/UJI-Omics-phd/blob/main/_I_UJI-Omics-phd/_S_multiOmicsIntegra/_A_10_mixOmics-R/output/01_DIABLO-Enz-Met-Pph_tune.MIR.RData</a:t>
            </a:r>
          </a:p>
        </p:txBody>
      </p:sp>
      <p:sp>
        <p:nvSpPr>
          <p:cNvPr id="29" name="Flecha: a la derecha 28">
            <a:extLst>
              <a:ext uri="{FF2B5EF4-FFF2-40B4-BE49-F238E27FC236}">
                <a16:creationId xmlns:a16="http://schemas.microsoft.com/office/drawing/2014/main" id="{32E74625-FC61-6B41-048E-B625012558F5}"/>
              </a:ext>
            </a:extLst>
          </p:cNvPr>
          <p:cNvSpPr/>
          <p:nvPr/>
        </p:nvSpPr>
        <p:spPr>
          <a:xfrm rot="5400000">
            <a:off x="1459640" y="4372139"/>
            <a:ext cx="754002" cy="1837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7BAF2F69-E3CD-574F-9CCF-B054B59996F6}"/>
              </a:ext>
            </a:extLst>
          </p:cNvPr>
          <p:cNvSpPr txBox="1"/>
          <p:nvPr/>
        </p:nvSpPr>
        <p:spPr>
          <a:xfrm>
            <a:off x="567475" y="5100371"/>
            <a:ext cx="23545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0" i="0" dirty="0">
                <a:effectLst/>
                <a:latin typeface="Lato" panose="020F0502020204030203" pitchFamily="34" charset="0"/>
              </a:rPr>
              <a:t>Final model</a:t>
            </a:r>
          </a:p>
          <a:p>
            <a:pPr algn="ctr"/>
            <a:r>
              <a:rPr lang="en-GB" dirty="0">
                <a:latin typeface="Lato" panose="020F0502020204030203" pitchFamily="34" charset="0"/>
              </a:rPr>
              <a:t>Plots</a:t>
            </a:r>
            <a:endParaRPr lang="en-GB" b="0" i="0" dirty="0">
              <a:effectLst/>
              <a:latin typeface="Lato" panose="020F0502020204030203" pitchFamily="34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D2271BD4-31A1-ABB5-3F2A-034A3856D54A}"/>
              </a:ext>
            </a:extLst>
          </p:cNvPr>
          <p:cNvSpPr txBox="1"/>
          <p:nvPr/>
        </p:nvSpPr>
        <p:spPr>
          <a:xfrm>
            <a:off x="2756451" y="6006066"/>
            <a:ext cx="98797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rgbClr val="0070C0"/>
                </a:solidFill>
              </a:rPr>
              <a:t>PLOTS</a:t>
            </a:r>
            <a:r>
              <a:rPr lang="en-GB" dirty="0">
                <a:solidFill>
                  <a:srgbClr val="0070C0"/>
                </a:solidFill>
              </a:rPr>
              <a:t> </a:t>
            </a:r>
            <a:r>
              <a:rPr lang="en-GB" sz="1400" dirty="0">
                <a:solidFill>
                  <a:srgbClr val="0070C0"/>
                </a:solidFill>
              </a:rPr>
              <a:t>h</a:t>
            </a:r>
            <a:r>
              <a:rPr lang="en-GB" sz="1400" dirty="0">
                <a:solidFill>
                  <a:srgbClr val="0563C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ttps</a:t>
            </a:r>
            <a:r>
              <a:rPr lang="en-GB" sz="1400" dirty="0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://github.com/NIB-SI/UJI-Omics-phd/tree/main/_I_UJI-Omics-phd/_S_multiOmicsIntegra/_A_10_mixOmics-R/scripts/01_DIABLO_figures/figure-html</a:t>
            </a:r>
            <a:endParaRPr lang="en-GB" sz="1400" dirty="0">
              <a:solidFill>
                <a:srgbClr val="0070C0"/>
              </a:solidFill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9C5DA3B8-CC03-7997-58B6-C2E2C8E5928C}"/>
              </a:ext>
            </a:extLst>
          </p:cNvPr>
          <p:cNvSpPr txBox="1"/>
          <p:nvPr/>
        </p:nvSpPr>
        <p:spPr>
          <a:xfrm>
            <a:off x="7047690" y="2544382"/>
            <a:ext cx="2101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err="1">
                <a:solidFill>
                  <a:srgbClr val="002060"/>
                </a:solidFill>
              </a:rPr>
              <a:t>MixOmics</a:t>
            </a:r>
            <a:r>
              <a:rPr lang="es-ES" b="1" dirty="0">
                <a:solidFill>
                  <a:srgbClr val="002060"/>
                </a:solidFill>
              </a:rPr>
              <a:t> pipeline</a:t>
            </a:r>
            <a:endParaRPr lang="en-GB" b="1" dirty="0">
              <a:solidFill>
                <a:srgbClr val="002060"/>
              </a:solidFill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05E8EEFD-4C18-8C65-B762-B55008CCE594}"/>
              </a:ext>
            </a:extLst>
          </p:cNvPr>
          <p:cNvSpPr txBox="1"/>
          <p:nvPr/>
        </p:nvSpPr>
        <p:spPr>
          <a:xfrm>
            <a:off x="4494111" y="4840942"/>
            <a:ext cx="55145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4 </a:t>
            </a:r>
            <a:r>
              <a:rPr lang="es-ES" b="1" dirty="0" err="1">
                <a:solidFill>
                  <a:srgbClr val="FF0000"/>
                </a:solidFill>
              </a:rPr>
              <a:t>biological</a:t>
            </a:r>
            <a:r>
              <a:rPr lang="es-ES" b="1" dirty="0">
                <a:solidFill>
                  <a:srgbClr val="FF0000"/>
                </a:solidFill>
              </a:rPr>
              <a:t> </a:t>
            </a:r>
            <a:r>
              <a:rPr lang="es-ES" b="1" dirty="0" err="1">
                <a:solidFill>
                  <a:srgbClr val="FF0000"/>
                </a:solidFill>
              </a:rPr>
              <a:t>replicates</a:t>
            </a:r>
            <a:r>
              <a:rPr lang="es-ES" b="1" dirty="0">
                <a:solidFill>
                  <a:srgbClr val="FF0000"/>
                </a:solidFill>
              </a:rPr>
              <a:t> </a:t>
            </a:r>
            <a:r>
              <a:rPr lang="es-ES" b="1" dirty="0" err="1">
                <a:solidFill>
                  <a:srgbClr val="FF0000"/>
                </a:solidFill>
              </a:rPr>
              <a:t>for</a:t>
            </a:r>
            <a:r>
              <a:rPr lang="es-ES" b="1" dirty="0">
                <a:solidFill>
                  <a:srgbClr val="FF0000"/>
                </a:solidFill>
              </a:rPr>
              <a:t> </a:t>
            </a:r>
            <a:r>
              <a:rPr lang="es-ES" b="1" dirty="0" err="1">
                <a:solidFill>
                  <a:srgbClr val="FF0000"/>
                </a:solidFill>
              </a:rPr>
              <a:t>AMinf</a:t>
            </a:r>
            <a:r>
              <a:rPr lang="es-ES" b="1" dirty="0">
                <a:solidFill>
                  <a:srgbClr val="FF0000"/>
                </a:solidFill>
              </a:rPr>
              <a:t>, </a:t>
            </a:r>
            <a:r>
              <a:rPr lang="es-ES" b="1" dirty="0" err="1">
                <a:solidFill>
                  <a:srgbClr val="FF0000"/>
                </a:solidFill>
              </a:rPr>
              <a:t>NMinf</a:t>
            </a:r>
            <a:r>
              <a:rPr lang="es-ES" b="1" dirty="0">
                <a:solidFill>
                  <a:srgbClr val="FF0000"/>
                </a:solidFill>
              </a:rPr>
              <a:t> and NM</a:t>
            </a:r>
          </a:p>
          <a:p>
            <a:r>
              <a:rPr lang="es-ES" b="1" dirty="0">
                <a:solidFill>
                  <a:srgbClr val="FF0000"/>
                </a:solidFill>
              </a:rPr>
              <a:t>3 </a:t>
            </a:r>
            <a:r>
              <a:rPr lang="es-ES" b="1" dirty="0" err="1">
                <a:solidFill>
                  <a:srgbClr val="FF0000"/>
                </a:solidFill>
              </a:rPr>
              <a:t>biological</a:t>
            </a:r>
            <a:r>
              <a:rPr lang="es-ES" b="1" dirty="0">
                <a:solidFill>
                  <a:srgbClr val="FF0000"/>
                </a:solidFill>
              </a:rPr>
              <a:t> </a:t>
            </a:r>
            <a:r>
              <a:rPr lang="es-ES" b="1" dirty="0" err="1">
                <a:solidFill>
                  <a:srgbClr val="FF0000"/>
                </a:solidFill>
              </a:rPr>
              <a:t>relicates</a:t>
            </a:r>
            <a:r>
              <a:rPr lang="es-ES" b="1" dirty="0">
                <a:solidFill>
                  <a:srgbClr val="FF0000"/>
                </a:solidFill>
              </a:rPr>
              <a:t> </a:t>
            </a:r>
            <a:r>
              <a:rPr lang="es-ES" b="1" dirty="0" err="1">
                <a:solidFill>
                  <a:srgbClr val="FF0000"/>
                </a:solidFill>
              </a:rPr>
              <a:t>for</a:t>
            </a:r>
            <a:r>
              <a:rPr lang="es-ES" b="1" dirty="0">
                <a:solidFill>
                  <a:srgbClr val="FF0000"/>
                </a:solidFill>
              </a:rPr>
              <a:t> AM</a:t>
            </a:r>
            <a:endParaRPr lang="en-GB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312584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9CC28555-0321-1804-4C4E-F4D06262E0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324" y="917941"/>
            <a:ext cx="4692439" cy="3149027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8933E27C-0738-4A14-7340-92CAC22EE0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1258" y="3625155"/>
            <a:ext cx="4646493" cy="3149026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1D2FDBC0-72CC-9518-6F11-727283291E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7859" y="697035"/>
            <a:ext cx="4426281" cy="3149027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1ADBBF98-73BA-31F8-BF9E-3E4B32CC1B6F}"/>
              </a:ext>
            </a:extLst>
          </p:cNvPr>
          <p:cNvSpPr txBox="1"/>
          <p:nvPr/>
        </p:nvSpPr>
        <p:spPr>
          <a:xfrm>
            <a:off x="2886218" y="0"/>
            <a:ext cx="78823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CIRCLE CORRELATION PLOTS PAIRWISE PLS COMPARISONS</a:t>
            </a:r>
          </a:p>
        </p:txBody>
      </p:sp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59E84202-363E-465C-0CD2-A855C69F10CE}"/>
              </a:ext>
            </a:extLst>
          </p:cNvPr>
          <p:cNvCxnSpPr>
            <a:cxnSpLocks/>
          </p:cNvCxnSpPr>
          <p:nvPr/>
        </p:nvCxnSpPr>
        <p:spPr>
          <a:xfrm flipH="1">
            <a:off x="7437658" y="2397877"/>
            <a:ext cx="836577" cy="4416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uadroTexto 9">
            <a:extLst>
              <a:ext uri="{FF2B5EF4-FFF2-40B4-BE49-F238E27FC236}">
                <a16:creationId xmlns:a16="http://schemas.microsoft.com/office/drawing/2014/main" id="{57275CF9-1253-9C61-116F-37370DE575B8}"/>
              </a:ext>
            </a:extLst>
          </p:cNvPr>
          <p:cNvSpPr txBox="1"/>
          <p:nvPr/>
        </p:nvSpPr>
        <p:spPr>
          <a:xfrm>
            <a:off x="4710649" y="2609492"/>
            <a:ext cx="29572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 err="1">
                <a:solidFill>
                  <a:srgbClr val="002060"/>
                </a:solidFill>
              </a:rPr>
              <a:t>Strongest</a:t>
            </a:r>
            <a:r>
              <a:rPr lang="es-ES" sz="2000" b="1" dirty="0">
                <a:solidFill>
                  <a:srgbClr val="002060"/>
                </a:solidFill>
              </a:rPr>
              <a:t> </a:t>
            </a:r>
            <a:r>
              <a:rPr lang="es-ES" sz="2000" b="1" dirty="0" err="1">
                <a:solidFill>
                  <a:srgbClr val="002060"/>
                </a:solidFill>
              </a:rPr>
              <a:t>correlation</a:t>
            </a:r>
            <a:r>
              <a:rPr lang="es-ES" sz="2000" b="1" dirty="0">
                <a:solidFill>
                  <a:srgbClr val="002060"/>
                </a:solidFill>
              </a:rPr>
              <a:t> </a:t>
            </a:r>
            <a:r>
              <a:rPr lang="es-ES" sz="2000" b="1" dirty="0" err="1">
                <a:solidFill>
                  <a:srgbClr val="002060"/>
                </a:solidFill>
              </a:rPr>
              <a:t>between</a:t>
            </a:r>
            <a:r>
              <a:rPr lang="es-ES" sz="2000" b="1" dirty="0">
                <a:solidFill>
                  <a:srgbClr val="002060"/>
                </a:solidFill>
              </a:rPr>
              <a:t> </a:t>
            </a:r>
            <a:r>
              <a:rPr lang="es-ES" sz="2000" b="1" dirty="0" err="1">
                <a:solidFill>
                  <a:srgbClr val="002060"/>
                </a:solidFill>
              </a:rPr>
              <a:t>pairs</a:t>
            </a:r>
            <a:r>
              <a:rPr lang="es-ES" sz="2000" b="1" dirty="0">
                <a:solidFill>
                  <a:srgbClr val="002060"/>
                </a:solidFill>
              </a:rPr>
              <a:t> </a:t>
            </a:r>
            <a:r>
              <a:rPr lang="es-ES" sz="2000" b="1" dirty="0" err="1">
                <a:solidFill>
                  <a:srgbClr val="002060"/>
                </a:solidFill>
              </a:rPr>
              <a:t>met</a:t>
            </a:r>
            <a:r>
              <a:rPr lang="es-ES" sz="2000" b="1" dirty="0">
                <a:solidFill>
                  <a:srgbClr val="002060"/>
                </a:solidFill>
              </a:rPr>
              <a:t> and </a:t>
            </a:r>
            <a:r>
              <a:rPr lang="es-ES" sz="2000" b="1" dirty="0" err="1">
                <a:solidFill>
                  <a:srgbClr val="002060"/>
                </a:solidFill>
              </a:rPr>
              <a:t>pph</a:t>
            </a:r>
            <a:endParaRPr lang="en-GB" sz="2000" b="1" dirty="0">
              <a:solidFill>
                <a:srgbClr val="002060"/>
              </a:solidFill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B0000F55-DAC3-F5E6-FA96-EC057F207CF9}"/>
              </a:ext>
            </a:extLst>
          </p:cNvPr>
          <p:cNvSpPr txBox="1"/>
          <p:nvPr/>
        </p:nvSpPr>
        <p:spPr>
          <a:xfrm>
            <a:off x="3953859" y="379819"/>
            <a:ext cx="5608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Top </a:t>
            </a:r>
            <a:r>
              <a:rPr lang="es-ES" b="1" dirty="0" err="1">
                <a:solidFill>
                  <a:srgbClr val="FF0000"/>
                </a:solidFill>
              </a:rPr>
              <a:t>correlation</a:t>
            </a:r>
            <a:r>
              <a:rPr lang="es-ES" b="1" dirty="0">
                <a:solidFill>
                  <a:srgbClr val="FF0000"/>
                </a:solidFill>
              </a:rPr>
              <a:t> </a:t>
            </a:r>
            <a:r>
              <a:rPr lang="es-ES" b="1" dirty="0" err="1">
                <a:solidFill>
                  <a:srgbClr val="FF0000"/>
                </a:solidFill>
              </a:rPr>
              <a:t>features</a:t>
            </a:r>
            <a:r>
              <a:rPr lang="es-ES" b="1" dirty="0">
                <a:solidFill>
                  <a:srgbClr val="FF0000"/>
                </a:solidFill>
              </a:rPr>
              <a:t> </a:t>
            </a:r>
            <a:r>
              <a:rPr lang="es-ES" b="1" dirty="0" err="1">
                <a:solidFill>
                  <a:srgbClr val="FF0000"/>
                </a:solidFill>
              </a:rPr>
              <a:t>of</a:t>
            </a:r>
            <a:r>
              <a:rPr lang="es-ES" b="1" dirty="0">
                <a:solidFill>
                  <a:srgbClr val="FF0000"/>
                </a:solidFill>
              </a:rPr>
              <a:t> </a:t>
            </a:r>
            <a:r>
              <a:rPr lang="es-ES" b="1" dirty="0" err="1">
                <a:solidFill>
                  <a:srgbClr val="FF0000"/>
                </a:solidFill>
              </a:rPr>
              <a:t>each</a:t>
            </a:r>
            <a:r>
              <a:rPr lang="es-ES" b="1" dirty="0">
                <a:solidFill>
                  <a:srgbClr val="FF0000"/>
                </a:solidFill>
              </a:rPr>
              <a:t> </a:t>
            </a:r>
            <a:r>
              <a:rPr lang="es-ES" b="1" dirty="0" err="1">
                <a:solidFill>
                  <a:srgbClr val="FF0000"/>
                </a:solidFill>
              </a:rPr>
              <a:t>dataframe</a:t>
            </a:r>
            <a:endParaRPr lang="en-GB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731527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0F0C50D3-A0A1-7D20-5636-69C5698523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8964" y="690665"/>
            <a:ext cx="8478226" cy="5992238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1C4C7156-1354-184D-C2E7-44E28910E2D4}"/>
              </a:ext>
            </a:extLst>
          </p:cNvPr>
          <p:cNvSpPr txBox="1"/>
          <p:nvPr/>
        </p:nvSpPr>
        <p:spPr>
          <a:xfrm>
            <a:off x="4909571" y="87548"/>
            <a:ext cx="27363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DIAGNOSTIC PLOT</a:t>
            </a:r>
          </a:p>
        </p:txBody>
      </p:sp>
    </p:spTree>
    <p:extLst>
      <p:ext uri="{BB962C8B-B14F-4D97-AF65-F5344CB8AC3E}">
        <p14:creationId xmlns:p14="http://schemas.microsoft.com/office/powerpoint/2010/main" val="64940488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A10EC5CF-3E5D-3044-B964-67A07D6B89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7227" y="311285"/>
            <a:ext cx="8432389" cy="5797685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FC80EF40-5026-0610-E8AE-FD01664D4DDC}"/>
              </a:ext>
            </a:extLst>
          </p:cNvPr>
          <p:cNvSpPr txBox="1"/>
          <p:nvPr/>
        </p:nvSpPr>
        <p:spPr>
          <a:xfrm>
            <a:off x="6459164" y="4619283"/>
            <a:ext cx="44649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>
                <a:solidFill>
                  <a:srgbClr val="002060"/>
                </a:solidFill>
              </a:rPr>
              <a:t>AM </a:t>
            </a:r>
            <a:r>
              <a:rPr lang="es-ES" sz="2000" b="1" dirty="0" err="1">
                <a:solidFill>
                  <a:srgbClr val="002060"/>
                </a:solidFill>
              </a:rPr>
              <a:t>plants</a:t>
            </a:r>
            <a:r>
              <a:rPr lang="es-ES" sz="2000" b="1" dirty="0">
                <a:solidFill>
                  <a:srgbClr val="002060"/>
                </a:solidFill>
              </a:rPr>
              <a:t> </a:t>
            </a:r>
            <a:r>
              <a:rPr lang="es-ES" sz="2000" b="1" dirty="0" err="1">
                <a:solidFill>
                  <a:srgbClr val="002060"/>
                </a:solidFill>
              </a:rPr>
              <a:t>have</a:t>
            </a:r>
            <a:r>
              <a:rPr lang="es-ES" sz="2000" b="1" dirty="0">
                <a:solidFill>
                  <a:srgbClr val="002060"/>
                </a:solidFill>
              </a:rPr>
              <a:t> </a:t>
            </a:r>
            <a:r>
              <a:rPr lang="es-ES" sz="2000" b="1" dirty="0" err="1">
                <a:solidFill>
                  <a:srgbClr val="002060"/>
                </a:solidFill>
              </a:rPr>
              <a:t>different</a:t>
            </a:r>
            <a:r>
              <a:rPr lang="es-ES" sz="2000" b="1" dirty="0">
                <a:solidFill>
                  <a:srgbClr val="002060"/>
                </a:solidFill>
              </a:rPr>
              <a:t> </a:t>
            </a:r>
            <a:r>
              <a:rPr lang="es-ES" sz="2000" b="1" dirty="0" err="1">
                <a:solidFill>
                  <a:srgbClr val="002060"/>
                </a:solidFill>
              </a:rPr>
              <a:t>behaviour</a:t>
            </a:r>
            <a:endParaRPr lang="en-GB" sz="20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483152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644FAD90-A5B1-CF25-43D5-7213C825A3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445" y="700391"/>
            <a:ext cx="7985109" cy="5603132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0A2CC795-9EC6-B608-4D62-7F45C54F8823}"/>
              </a:ext>
            </a:extLst>
          </p:cNvPr>
          <p:cNvSpPr txBox="1"/>
          <p:nvPr/>
        </p:nvSpPr>
        <p:spPr>
          <a:xfrm>
            <a:off x="5716967" y="131723"/>
            <a:ext cx="24153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ARROW PLOT</a:t>
            </a:r>
          </a:p>
        </p:txBody>
      </p:sp>
    </p:spTree>
    <p:extLst>
      <p:ext uri="{BB962C8B-B14F-4D97-AF65-F5344CB8AC3E}">
        <p14:creationId xmlns:p14="http://schemas.microsoft.com/office/powerpoint/2010/main" val="136970079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BDB1C3D7-A2AE-3D45-D11F-F3B2B8D1F5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8926" y="486425"/>
            <a:ext cx="9280411" cy="6099200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DB099B67-C003-3DAB-8090-01CF6C3D5109}"/>
              </a:ext>
            </a:extLst>
          </p:cNvPr>
          <p:cNvSpPr txBox="1"/>
          <p:nvPr/>
        </p:nvSpPr>
        <p:spPr>
          <a:xfrm>
            <a:off x="4501010" y="41542"/>
            <a:ext cx="39912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CORRELATION CIRCLE PLOT</a:t>
            </a:r>
          </a:p>
        </p:txBody>
      </p:sp>
    </p:spTree>
    <p:extLst>
      <p:ext uri="{BB962C8B-B14F-4D97-AF65-F5344CB8AC3E}">
        <p14:creationId xmlns:p14="http://schemas.microsoft.com/office/powerpoint/2010/main" val="16154311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E025F8-83ED-0043-98FE-157CB433E92C}"/>
              </a:ext>
            </a:extLst>
          </p:cNvPr>
          <p:cNvSpPr txBox="1"/>
          <p:nvPr/>
        </p:nvSpPr>
        <p:spPr>
          <a:xfrm>
            <a:off x="1838727" y="423797"/>
            <a:ext cx="2548447" cy="461665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2060"/>
                </a:solidFill>
              </a:rPr>
              <a:t>What is Priming?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FC39C9F0-5AF0-66E9-8365-5C2C315EF4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985" y="1382353"/>
            <a:ext cx="4908415" cy="3768340"/>
          </a:xfrm>
          <a:prstGeom prst="rect">
            <a:avLst/>
          </a:prstGeom>
        </p:spPr>
      </p:pic>
      <p:sp>
        <p:nvSpPr>
          <p:cNvPr id="7" name="TextBox 3">
            <a:extLst>
              <a:ext uri="{FF2B5EF4-FFF2-40B4-BE49-F238E27FC236}">
                <a16:creationId xmlns:a16="http://schemas.microsoft.com/office/drawing/2014/main" id="{5774EAEB-6328-BAC4-00C7-46FE93AC9184}"/>
              </a:ext>
            </a:extLst>
          </p:cNvPr>
          <p:cNvSpPr txBox="1"/>
          <p:nvPr/>
        </p:nvSpPr>
        <p:spPr>
          <a:xfrm>
            <a:off x="4387174" y="548049"/>
            <a:ext cx="3313712" cy="923330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2060"/>
                </a:solidFill>
              </a:rPr>
              <a:t>Primed plants respond after a “real” attack with faster and stronger responses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95714154-BFFA-D82B-62C9-75EC45FE902B}"/>
              </a:ext>
            </a:extLst>
          </p:cNvPr>
          <p:cNvSpPr txBox="1"/>
          <p:nvPr/>
        </p:nvSpPr>
        <p:spPr>
          <a:xfrm>
            <a:off x="372083" y="5378725"/>
            <a:ext cx="81785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 err="1"/>
              <a:t>Priming</a:t>
            </a:r>
            <a:r>
              <a:rPr lang="es-ES" b="1" dirty="0"/>
              <a:t> </a:t>
            </a:r>
            <a:r>
              <a:rPr lang="es-ES" b="1" dirty="0" err="1"/>
              <a:t>stimulus</a:t>
            </a:r>
            <a:r>
              <a:rPr lang="es-ES" b="1" dirty="0"/>
              <a:t>: </a:t>
            </a:r>
            <a:r>
              <a:rPr lang="es-ES" b="1" dirty="0" err="1"/>
              <a:t>Chemicals</a:t>
            </a:r>
            <a:r>
              <a:rPr lang="es-ES" b="1" dirty="0"/>
              <a:t>, </a:t>
            </a:r>
            <a:r>
              <a:rPr lang="es-ES" b="1" dirty="0" err="1"/>
              <a:t>VOCs</a:t>
            </a:r>
            <a:r>
              <a:rPr lang="es-ES" b="1" dirty="0"/>
              <a:t>, </a:t>
            </a:r>
            <a:r>
              <a:rPr lang="es-ES" b="1" dirty="0" err="1"/>
              <a:t>previous</a:t>
            </a:r>
            <a:r>
              <a:rPr lang="es-ES" b="1" dirty="0"/>
              <a:t> </a:t>
            </a:r>
            <a:r>
              <a:rPr lang="es-ES" b="1" dirty="0" err="1"/>
              <a:t>attacks</a:t>
            </a:r>
            <a:r>
              <a:rPr lang="es-ES" b="1" dirty="0"/>
              <a:t>, constitutive </a:t>
            </a:r>
            <a:r>
              <a:rPr lang="es-ES" b="1" dirty="0" err="1"/>
              <a:t>priming</a:t>
            </a:r>
            <a:endParaRPr lang="en-GB" dirty="0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6D4042A2-D836-7551-D90C-C8D3552960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2508" y="888653"/>
            <a:ext cx="3068338" cy="3237588"/>
          </a:xfrm>
          <a:prstGeom prst="rect">
            <a:avLst/>
          </a:prstGeom>
        </p:spPr>
      </p:pic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13CD87A9-C544-9681-F9D0-B41BEFA6C18B}"/>
              </a:ext>
            </a:extLst>
          </p:cNvPr>
          <p:cNvCxnSpPr>
            <a:cxnSpLocks/>
          </p:cNvCxnSpPr>
          <p:nvPr/>
        </p:nvCxnSpPr>
        <p:spPr>
          <a:xfrm>
            <a:off x="8550612" y="3123830"/>
            <a:ext cx="0" cy="8936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uadroTexto 13">
            <a:extLst>
              <a:ext uri="{FF2B5EF4-FFF2-40B4-BE49-F238E27FC236}">
                <a16:creationId xmlns:a16="http://schemas.microsoft.com/office/drawing/2014/main" id="{A9D057F0-74EB-4BFC-547A-32957E6342A4}"/>
              </a:ext>
            </a:extLst>
          </p:cNvPr>
          <p:cNvSpPr txBox="1"/>
          <p:nvPr/>
        </p:nvSpPr>
        <p:spPr>
          <a:xfrm>
            <a:off x="7847790" y="4097513"/>
            <a:ext cx="19868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 err="1"/>
              <a:t>Priming</a:t>
            </a:r>
            <a:r>
              <a:rPr lang="es-ES" b="1" dirty="0"/>
              <a:t> </a:t>
            </a:r>
            <a:r>
              <a:rPr lang="es-ES" b="1" dirty="0" err="1"/>
              <a:t>profile</a:t>
            </a:r>
            <a:endParaRPr lang="en-GB" dirty="0"/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1373A7BC-B35D-258D-F5B5-E162EAA190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90495" y="2673009"/>
            <a:ext cx="489686" cy="450822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B989F033-CC16-8A98-EA6C-2BA30B75E9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39946" y="2507447"/>
            <a:ext cx="345752" cy="318311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7D5F09E1-D6F7-A8E9-E518-DEB5CA734C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05776" y="4846607"/>
            <a:ext cx="3068338" cy="1941880"/>
          </a:xfrm>
          <a:prstGeom prst="rect">
            <a:avLst/>
          </a:prstGeom>
        </p:spPr>
      </p:pic>
      <p:cxnSp>
        <p:nvCxnSpPr>
          <p:cNvPr id="20" name="Conector recto de flecha 19">
            <a:extLst>
              <a:ext uri="{FF2B5EF4-FFF2-40B4-BE49-F238E27FC236}">
                <a16:creationId xmlns:a16="http://schemas.microsoft.com/office/drawing/2014/main" id="{48184076-62FE-5CE5-C491-17FA7AE4D120}"/>
              </a:ext>
            </a:extLst>
          </p:cNvPr>
          <p:cNvCxnSpPr>
            <a:cxnSpLocks/>
          </p:cNvCxnSpPr>
          <p:nvPr/>
        </p:nvCxnSpPr>
        <p:spPr>
          <a:xfrm flipH="1" flipV="1">
            <a:off x="9280187" y="4626808"/>
            <a:ext cx="1571135" cy="5604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uadroTexto 22">
            <a:extLst>
              <a:ext uri="{FF2B5EF4-FFF2-40B4-BE49-F238E27FC236}">
                <a16:creationId xmlns:a16="http://schemas.microsoft.com/office/drawing/2014/main" id="{8BE13680-6184-8447-27D6-78A70E76BB09}"/>
              </a:ext>
            </a:extLst>
          </p:cNvPr>
          <p:cNvSpPr txBox="1"/>
          <p:nvPr/>
        </p:nvSpPr>
        <p:spPr>
          <a:xfrm>
            <a:off x="4900103" y="6218511"/>
            <a:ext cx="5165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err="1"/>
              <a:t>Priming</a:t>
            </a:r>
            <a:r>
              <a:rPr lang="es-ES" b="1" dirty="0"/>
              <a:t> </a:t>
            </a:r>
            <a:r>
              <a:rPr lang="es-ES" b="1" dirty="0" err="1"/>
              <a:t>of</a:t>
            </a:r>
            <a:r>
              <a:rPr lang="es-ES" b="1" dirty="0"/>
              <a:t> PR3 in </a:t>
            </a:r>
            <a:r>
              <a:rPr lang="es-ES" b="1" dirty="0" err="1"/>
              <a:t>mycorhizal</a:t>
            </a:r>
            <a:r>
              <a:rPr lang="es-ES" b="1" dirty="0"/>
              <a:t> </a:t>
            </a:r>
            <a:r>
              <a:rPr lang="es-ES" b="1" dirty="0" err="1"/>
              <a:t>plants</a:t>
            </a:r>
            <a:r>
              <a:rPr lang="es-ES" b="1" dirty="0"/>
              <a:t>!</a:t>
            </a:r>
            <a:endParaRPr lang="en-GB" b="1" dirty="0"/>
          </a:p>
        </p:txBody>
      </p:sp>
      <p:cxnSp>
        <p:nvCxnSpPr>
          <p:cNvPr id="3" name="Conector recto de flecha 2">
            <a:extLst>
              <a:ext uri="{FF2B5EF4-FFF2-40B4-BE49-F238E27FC236}">
                <a16:creationId xmlns:a16="http://schemas.microsoft.com/office/drawing/2014/main" id="{F0662FEB-0747-D1E2-1B90-65EA4404B3ED}"/>
              </a:ext>
            </a:extLst>
          </p:cNvPr>
          <p:cNvCxnSpPr>
            <a:cxnSpLocks/>
          </p:cNvCxnSpPr>
          <p:nvPr/>
        </p:nvCxnSpPr>
        <p:spPr>
          <a:xfrm flipH="1">
            <a:off x="3660321" y="1016783"/>
            <a:ext cx="972227" cy="20211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7A1B97E0-B832-AFB5-9888-AC814BFD80AA}"/>
              </a:ext>
            </a:extLst>
          </p:cNvPr>
          <p:cNvCxnSpPr>
            <a:cxnSpLocks/>
          </p:cNvCxnSpPr>
          <p:nvPr/>
        </p:nvCxnSpPr>
        <p:spPr>
          <a:xfrm>
            <a:off x="6301732" y="1656042"/>
            <a:ext cx="0" cy="5424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3">
            <a:extLst>
              <a:ext uri="{FF2B5EF4-FFF2-40B4-BE49-F238E27FC236}">
                <a16:creationId xmlns:a16="http://schemas.microsoft.com/office/drawing/2014/main" id="{F9A6BB1C-F979-DBF2-DF0E-26CC90C4D5E0}"/>
              </a:ext>
            </a:extLst>
          </p:cNvPr>
          <p:cNvSpPr txBox="1"/>
          <p:nvPr/>
        </p:nvSpPr>
        <p:spPr>
          <a:xfrm>
            <a:off x="5208082" y="2250235"/>
            <a:ext cx="2422097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2060"/>
                </a:solidFill>
              </a:rPr>
              <a:t>Less fitness cost </a:t>
            </a:r>
          </a:p>
        </p:txBody>
      </p:sp>
    </p:spTree>
    <p:extLst>
      <p:ext uri="{BB962C8B-B14F-4D97-AF65-F5344CB8AC3E}">
        <p14:creationId xmlns:p14="http://schemas.microsoft.com/office/powerpoint/2010/main" val="71065321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FD852C55-6E09-A636-70C5-D00B7CE514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4384" y="0"/>
            <a:ext cx="10023231" cy="6858000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20B900A7-4D0C-16D2-B9A6-571DD7A59D52}"/>
              </a:ext>
            </a:extLst>
          </p:cNvPr>
          <p:cNvSpPr txBox="1"/>
          <p:nvPr/>
        </p:nvSpPr>
        <p:spPr>
          <a:xfrm>
            <a:off x="5541869" y="0"/>
            <a:ext cx="22986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CIRCOS PLOT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88563EC4-CEBD-36C2-92CF-50728E07719D}"/>
              </a:ext>
            </a:extLst>
          </p:cNvPr>
          <p:cNvSpPr txBox="1"/>
          <p:nvPr/>
        </p:nvSpPr>
        <p:spPr>
          <a:xfrm>
            <a:off x="428016" y="544750"/>
            <a:ext cx="2042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err="1">
                <a:solidFill>
                  <a:srgbClr val="FF0000"/>
                </a:solidFill>
              </a:rPr>
              <a:t>Cut</a:t>
            </a:r>
            <a:r>
              <a:rPr lang="es-ES" b="1" dirty="0">
                <a:solidFill>
                  <a:srgbClr val="FF0000"/>
                </a:solidFill>
              </a:rPr>
              <a:t>-off 0.5</a:t>
            </a:r>
            <a:endParaRPr lang="en-GB" b="1" dirty="0">
              <a:solidFill>
                <a:srgbClr val="FF0000"/>
              </a:solidFill>
            </a:endParaRPr>
          </a:p>
        </p:txBody>
      </p:sp>
      <p:cxnSp>
        <p:nvCxnSpPr>
          <p:cNvPr id="5" name="Conector recto de flecha 4">
            <a:extLst>
              <a:ext uri="{FF2B5EF4-FFF2-40B4-BE49-F238E27FC236}">
                <a16:creationId xmlns:a16="http://schemas.microsoft.com/office/drawing/2014/main" id="{AEFD9061-D899-F000-CA40-11212F747045}"/>
              </a:ext>
            </a:extLst>
          </p:cNvPr>
          <p:cNvCxnSpPr>
            <a:cxnSpLocks/>
          </p:cNvCxnSpPr>
          <p:nvPr/>
        </p:nvCxnSpPr>
        <p:spPr>
          <a:xfrm flipH="1">
            <a:off x="2140085" y="3000983"/>
            <a:ext cx="2723744" cy="17461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uadroTexto 5">
            <a:extLst>
              <a:ext uri="{FF2B5EF4-FFF2-40B4-BE49-F238E27FC236}">
                <a16:creationId xmlns:a16="http://schemas.microsoft.com/office/drawing/2014/main" id="{5D461E6D-B414-CFD8-9A42-4D8731E54CBC}"/>
              </a:ext>
            </a:extLst>
          </p:cNvPr>
          <p:cNvSpPr txBox="1"/>
          <p:nvPr/>
        </p:nvSpPr>
        <p:spPr>
          <a:xfrm>
            <a:off x="0" y="4903936"/>
            <a:ext cx="29572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 err="1">
                <a:solidFill>
                  <a:srgbClr val="002060"/>
                </a:solidFill>
              </a:rPr>
              <a:t>Lots</a:t>
            </a:r>
            <a:r>
              <a:rPr lang="es-ES" sz="2000" b="1" dirty="0">
                <a:solidFill>
                  <a:srgbClr val="002060"/>
                </a:solidFill>
              </a:rPr>
              <a:t> </a:t>
            </a:r>
            <a:r>
              <a:rPr lang="es-ES" sz="2000" b="1" dirty="0" err="1">
                <a:solidFill>
                  <a:srgbClr val="002060"/>
                </a:solidFill>
              </a:rPr>
              <a:t>of</a:t>
            </a:r>
            <a:r>
              <a:rPr lang="es-ES" sz="2000" b="1" dirty="0">
                <a:solidFill>
                  <a:srgbClr val="002060"/>
                </a:solidFill>
              </a:rPr>
              <a:t> positive </a:t>
            </a:r>
            <a:r>
              <a:rPr lang="es-ES" sz="2000" b="1" dirty="0" err="1">
                <a:solidFill>
                  <a:srgbClr val="002060"/>
                </a:solidFill>
              </a:rPr>
              <a:t>correlations</a:t>
            </a:r>
            <a:r>
              <a:rPr lang="es-ES" sz="2000" b="1" dirty="0">
                <a:solidFill>
                  <a:srgbClr val="002060"/>
                </a:solidFill>
              </a:rPr>
              <a:t> </a:t>
            </a:r>
            <a:r>
              <a:rPr lang="es-ES" sz="2000" b="1" dirty="0" err="1">
                <a:solidFill>
                  <a:srgbClr val="002060"/>
                </a:solidFill>
              </a:rPr>
              <a:t>between</a:t>
            </a:r>
            <a:r>
              <a:rPr lang="es-ES" sz="2000" b="1" dirty="0">
                <a:solidFill>
                  <a:srgbClr val="002060"/>
                </a:solidFill>
              </a:rPr>
              <a:t> </a:t>
            </a:r>
            <a:r>
              <a:rPr lang="es-ES" sz="2000" b="1" dirty="0" err="1">
                <a:solidFill>
                  <a:srgbClr val="002060"/>
                </a:solidFill>
              </a:rPr>
              <a:t>Met</a:t>
            </a:r>
            <a:r>
              <a:rPr lang="es-ES" sz="2000" b="1" dirty="0">
                <a:solidFill>
                  <a:srgbClr val="002060"/>
                </a:solidFill>
              </a:rPr>
              <a:t> and </a:t>
            </a:r>
            <a:r>
              <a:rPr lang="es-ES" sz="2000" b="1" dirty="0" err="1">
                <a:solidFill>
                  <a:srgbClr val="002060"/>
                </a:solidFill>
              </a:rPr>
              <a:t>Pph</a:t>
            </a:r>
            <a:endParaRPr lang="en-GB" sz="20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068273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6D2ECA6E-57BB-239F-8E7D-4C18D17E4A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0979" y="501145"/>
            <a:ext cx="8225492" cy="5855709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A8E074AA-BA9F-CA50-267A-DF88BFBDCD00}"/>
              </a:ext>
            </a:extLst>
          </p:cNvPr>
          <p:cNvSpPr txBox="1"/>
          <p:nvPr/>
        </p:nvSpPr>
        <p:spPr>
          <a:xfrm>
            <a:off x="5541869" y="0"/>
            <a:ext cx="22986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CIRCOS PLOT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0AD13CCD-AD9C-C435-F0AE-3E3FBB4EE419}"/>
              </a:ext>
            </a:extLst>
          </p:cNvPr>
          <p:cNvSpPr txBox="1"/>
          <p:nvPr/>
        </p:nvSpPr>
        <p:spPr>
          <a:xfrm>
            <a:off x="515565" y="316479"/>
            <a:ext cx="2042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err="1">
                <a:solidFill>
                  <a:srgbClr val="FF0000"/>
                </a:solidFill>
              </a:rPr>
              <a:t>Cut</a:t>
            </a:r>
            <a:r>
              <a:rPr lang="es-ES" b="1" dirty="0">
                <a:solidFill>
                  <a:srgbClr val="FF0000"/>
                </a:solidFill>
              </a:rPr>
              <a:t>-off 0.75</a:t>
            </a:r>
            <a:endParaRPr lang="en-GB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77205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D1F838E5-F8C4-5D7A-56BC-FFD8C62D0B9E}"/>
              </a:ext>
            </a:extLst>
          </p:cNvPr>
          <p:cNvSpPr txBox="1"/>
          <p:nvPr/>
        </p:nvSpPr>
        <p:spPr>
          <a:xfrm>
            <a:off x="4637197" y="131723"/>
            <a:ext cx="36021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CLUSTERED IMAGE MAP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F8B2CB29-8869-AE05-85AD-6A5EAEA474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5805" y="722473"/>
            <a:ext cx="8679830" cy="6003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53595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8BA20334-EBC3-DE23-4235-5856C1CEEB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085" y="1039498"/>
            <a:ext cx="6736508" cy="5189188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57233189-7FEE-6657-6E1A-A2493779277C}"/>
              </a:ext>
            </a:extLst>
          </p:cNvPr>
          <p:cNvSpPr txBox="1"/>
          <p:nvPr/>
        </p:nvSpPr>
        <p:spPr>
          <a:xfrm>
            <a:off x="4374550" y="258182"/>
            <a:ext cx="36021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RELEVANCE NETWORKS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EEA0C56-B78A-4B15-B3EB-DE5304221E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6588" y="1209333"/>
            <a:ext cx="7355412" cy="1412386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D1B09E86-2637-1F87-E9B2-D1490C44D686}"/>
              </a:ext>
            </a:extLst>
          </p:cNvPr>
          <p:cNvSpPr txBox="1"/>
          <p:nvPr/>
        </p:nvSpPr>
        <p:spPr>
          <a:xfrm>
            <a:off x="4863830" y="719847"/>
            <a:ext cx="3988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err="1"/>
              <a:t>Relevance</a:t>
            </a:r>
            <a:r>
              <a:rPr lang="es-ES" b="1" dirty="0"/>
              <a:t> </a:t>
            </a:r>
            <a:r>
              <a:rPr lang="es-ES" b="1" dirty="0" err="1"/>
              <a:t>networks</a:t>
            </a:r>
            <a:r>
              <a:rPr lang="es-ES" b="1" dirty="0"/>
              <a:t> table</a:t>
            </a:r>
            <a:endParaRPr lang="en-GB" b="1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AC7D71E7-416B-2D37-9AD3-5215844F71BD}"/>
              </a:ext>
            </a:extLst>
          </p:cNvPr>
          <p:cNvSpPr txBox="1"/>
          <p:nvPr/>
        </p:nvSpPr>
        <p:spPr>
          <a:xfrm>
            <a:off x="4836587" y="2792238"/>
            <a:ext cx="719652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1" u="sng" dirty="0">
                <a:solidFill>
                  <a:schemeClr val="accent5">
                    <a:lumMod val="50000"/>
                  </a:schemeClr>
                </a:solidFill>
              </a:rPr>
              <a:t>TABLE CORRELATION NETWORK </a:t>
            </a:r>
            <a:r>
              <a:rPr lang="en-GB" sz="1400" u="sng" dirty="0">
                <a:solidFill>
                  <a:schemeClr val="accent5">
                    <a:lumMod val="50000"/>
                  </a:schemeClr>
                </a:solidFill>
              </a:rPr>
              <a:t>https://github.com/NIB-SI/UJI-Omics-phd/blob/main/_I_UJI-Omics-phd/_S_multiOmicsIntegra/_A_10_mixOmics-R/output/01_DIABLO-Enz_Met_Pph.txt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C8166D96-0DA1-8D1F-CC11-FFF86774B097}"/>
              </a:ext>
            </a:extLst>
          </p:cNvPr>
          <p:cNvSpPr txBox="1"/>
          <p:nvPr/>
        </p:nvSpPr>
        <p:spPr>
          <a:xfrm>
            <a:off x="7529207" y="4374459"/>
            <a:ext cx="24221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 err="1"/>
              <a:t>Phenylpropanoids</a:t>
            </a:r>
            <a:r>
              <a:rPr lang="es-ES" b="1" dirty="0"/>
              <a:t> are </a:t>
            </a:r>
            <a:r>
              <a:rPr lang="es-ES" b="1" dirty="0" err="1"/>
              <a:t>positively</a:t>
            </a:r>
            <a:r>
              <a:rPr lang="es-ES" b="1" dirty="0"/>
              <a:t> </a:t>
            </a:r>
            <a:r>
              <a:rPr lang="es-ES" b="1" dirty="0" err="1"/>
              <a:t>correlated</a:t>
            </a:r>
            <a:r>
              <a:rPr lang="es-ES" b="1" dirty="0"/>
              <a:t> </a:t>
            </a:r>
            <a:r>
              <a:rPr lang="es-ES" b="1" dirty="0" err="1"/>
              <a:t>with</a:t>
            </a:r>
            <a:r>
              <a:rPr lang="es-ES" b="1" dirty="0"/>
              <a:t> LOX (JA)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150958700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4DDE5776-B657-2806-563B-02E9EDF6750C}"/>
              </a:ext>
            </a:extLst>
          </p:cNvPr>
          <p:cNvSpPr txBox="1"/>
          <p:nvPr/>
        </p:nvSpPr>
        <p:spPr>
          <a:xfrm>
            <a:off x="4995586" y="2677179"/>
            <a:ext cx="37301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>
                <a:solidFill>
                  <a:schemeClr val="accent1">
                    <a:lumMod val="75000"/>
                  </a:schemeClr>
                </a:solidFill>
              </a:rPr>
              <a:t>NETWORKS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E55CCCDF-2BC9-A6B2-F424-E0B899CCA497}"/>
              </a:ext>
            </a:extLst>
          </p:cNvPr>
          <p:cNvSpPr txBox="1"/>
          <p:nvPr/>
        </p:nvSpPr>
        <p:spPr>
          <a:xfrm>
            <a:off x="7470841" y="2815678"/>
            <a:ext cx="38813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b="1" dirty="0"/>
              <a:t>(Maria M., </a:t>
            </a:r>
            <a:r>
              <a:rPr lang="es-ES" sz="1200" b="1" dirty="0" err="1"/>
              <a:t>Ziva</a:t>
            </a:r>
            <a:r>
              <a:rPr lang="es-ES" sz="1200" b="1" dirty="0"/>
              <a:t> R., Maja Z., </a:t>
            </a:r>
            <a:r>
              <a:rPr lang="es-ES" sz="1200" b="1" dirty="0" err="1"/>
              <a:t>Marko</a:t>
            </a:r>
            <a:r>
              <a:rPr lang="es-ES" sz="1200" b="1" dirty="0"/>
              <a:t> P. and </a:t>
            </a:r>
            <a:r>
              <a:rPr lang="es-ES" sz="1200" b="1" dirty="0" err="1"/>
              <a:t>Carissa</a:t>
            </a:r>
            <a:r>
              <a:rPr lang="es-ES" sz="1200" b="1" dirty="0"/>
              <a:t> R.)</a:t>
            </a:r>
            <a:endParaRPr lang="en-GB" sz="1200" b="1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10F39E07-E6CB-E7B1-24AA-683E05230776}"/>
              </a:ext>
            </a:extLst>
          </p:cNvPr>
          <p:cNvSpPr txBox="1"/>
          <p:nvPr/>
        </p:nvSpPr>
        <p:spPr>
          <a:xfrm>
            <a:off x="680935" y="4492266"/>
            <a:ext cx="1261028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0" i="0" u="sng" strike="noStrike" dirty="0">
                <a:solidFill>
                  <a:srgbClr val="1155CC"/>
                </a:solidFill>
                <a:effectLst/>
                <a:latin typeface="Arial" panose="020B0604020202020204" pitchFamily="34" charset="0"/>
                <a:hlinkClick r:id="rId2"/>
              </a:rPr>
              <a:t>https://github.com/NIB-SI/UJI-Omics-phd/tree/main/_I_UJI-Omics-phd/_S_multiOmicsIntegra/_A_09_NetworksSKM-R/output/DiNAR-output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218043476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72725FBA-2653-DDF6-1AD7-45190460A7C0}"/>
              </a:ext>
            </a:extLst>
          </p:cNvPr>
          <p:cNvSpPr txBox="1"/>
          <p:nvPr/>
        </p:nvSpPr>
        <p:spPr>
          <a:xfrm>
            <a:off x="616082" y="165243"/>
            <a:ext cx="63302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FIND ORTHOLOGS / TRANSLATIONS </a:t>
            </a:r>
            <a:r>
              <a:rPr lang="es-ES" b="1" dirty="0" err="1">
                <a:solidFill>
                  <a:srgbClr val="FF0000"/>
                </a:solidFill>
              </a:rPr>
              <a:t>Sly-Ath</a:t>
            </a:r>
            <a:endParaRPr lang="es-ES" b="1" dirty="0">
              <a:solidFill>
                <a:srgbClr val="FF0000"/>
              </a:solidFill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7487CF87-09DE-A34B-C76F-D7B6E5325169}"/>
              </a:ext>
            </a:extLst>
          </p:cNvPr>
          <p:cNvSpPr txBox="1"/>
          <p:nvPr/>
        </p:nvSpPr>
        <p:spPr>
          <a:xfrm>
            <a:off x="7704710" y="989846"/>
            <a:ext cx="49619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/>
              <a:t>28400 </a:t>
            </a:r>
            <a:r>
              <a:rPr lang="es-ES" dirty="0" err="1"/>
              <a:t>translations</a:t>
            </a:r>
            <a:r>
              <a:rPr lang="es-ES" dirty="0"/>
              <a:t> (1 </a:t>
            </a:r>
            <a:r>
              <a:rPr lang="es-ES" dirty="0" err="1"/>
              <a:t>Ath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several</a:t>
            </a:r>
            <a:r>
              <a:rPr lang="es-ES" dirty="0"/>
              <a:t> </a:t>
            </a:r>
            <a:r>
              <a:rPr lang="es-ES" dirty="0" err="1"/>
              <a:t>Sly</a:t>
            </a:r>
            <a:r>
              <a:rPr lang="es-ES" dirty="0"/>
              <a:t>)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C1F95F98-A6D7-B44A-ED6D-DDBE563F77E8}"/>
              </a:ext>
            </a:extLst>
          </p:cNvPr>
          <p:cNvSpPr txBox="1"/>
          <p:nvPr/>
        </p:nvSpPr>
        <p:spPr>
          <a:xfrm>
            <a:off x="3599638" y="982695"/>
            <a:ext cx="49619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 err="1"/>
              <a:t>Using</a:t>
            </a:r>
            <a:r>
              <a:rPr lang="es-ES" dirty="0"/>
              <a:t> </a:t>
            </a:r>
            <a:r>
              <a:rPr lang="es-ES" dirty="0" err="1"/>
              <a:t>BLAST+orthofinder</a:t>
            </a:r>
            <a:r>
              <a:rPr lang="es-ES" dirty="0"/>
              <a:t> pipelines</a:t>
            </a:r>
          </a:p>
        </p:txBody>
      </p:sp>
      <p:sp>
        <p:nvSpPr>
          <p:cNvPr id="8" name="CuadroTexto 7">
            <a:hlinkClick r:id="rId2"/>
            <a:extLst>
              <a:ext uri="{FF2B5EF4-FFF2-40B4-BE49-F238E27FC236}">
                <a16:creationId xmlns:a16="http://schemas.microsoft.com/office/drawing/2014/main" id="{1711E1FF-FCFF-749D-0021-C53E0F49E794}"/>
              </a:ext>
            </a:extLst>
          </p:cNvPr>
          <p:cNvSpPr txBox="1"/>
          <p:nvPr/>
        </p:nvSpPr>
        <p:spPr>
          <a:xfrm>
            <a:off x="1247571" y="5612011"/>
            <a:ext cx="99100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u="sng" dirty="0">
                <a:solidFill>
                  <a:schemeClr val="accent5">
                    <a:lumMod val="75000"/>
                  </a:schemeClr>
                </a:solidFill>
              </a:rPr>
              <a:t>Results: https://github.com/NIB-SI/UJI-Omics-phd/blob/main/_I_UJI-Omics-phd/_S_multiOmicsIntegra/_A_06_Orthologues-R/output/RBHresults.xlsx</a:t>
            </a:r>
          </a:p>
        </p:txBody>
      </p:sp>
      <p:sp>
        <p:nvSpPr>
          <p:cNvPr id="9" name="Flecha: a la derecha 8">
            <a:extLst>
              <a:ext uri="{FF2B5EF4-FFF2-40B4-BE49-F238E27FC236}">
                <a16:creationId xmlns:a16="http://schemas.microsoft.com/office/drawing/2014/main" id="{F8374398-DB84-0371-89A3-F04663716190}"/>
              </a:ext>
            </a:extLst>
          </p:cNvPr>
          <p:cNvSpPr/>
          <p:nvPr/>
        </p:nvSpPr>
        <p:spPr>
          <a:xfrm>
            <a:off x="7091463" y="1084129"/>
            <a:ext cx="545153" cy="1707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Flecha: a la derecha 9">
            <a:extLst>
              <a:ext uri="{FF2B5EF4-FFF2-40B4-BE49-F238E27FC236}">
                <a16:creationId xmlns:a16="http://schemas.microsoft.com/office/drawing/2014/main" id="{B0FA2958-2891-216C-693E-D555F104A48E}"/>
              </a:ext>
            </a:extLst>
          </p:cNvPr>
          <p:cNvSpPr/>
          <p:nvPr/>
        </p:nvSpPr>
        <p:spPr>
          <a:xfrm>
            <a:off x="2986391" y="1089144"/>
            <a:ext cx="545153" cy="1707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56FA0F38-C9CB-6295-EF0B-60849F284E97}"/>
              </a:ext>
            </a:extLst>
          </p:cNvPr>
          <p:cNvSpPr txBox="1"/>
          <p:nvPr/>
        </p:nvSpPr>
        <p:spPr>
          <a:xfrm>
            <a:off x="-17027" y="1010854"/>
            <a:ext cx="31152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dirty="0" err="1"/>
              <a:t>Selected</a:t>
            </a:r>
            <a:r>
              <a:rPr lang="es-ES" dirty="0"/>
              <a:t> </a:t>
            </a:r>
            <a:r>
              <a:rPr lang="es-ES" dirty="0" err="1"/>
              <a:t>proteins</a:t>
            </a:r>
            <a:r>
              <a:rPr lang="es-ES" dirty="0"/>
              <a:t> (</a:t>
            </a:r>
            <a:r>
              <a:rPr lang="es-ES" dirty="0" err="1"/>
              <a:t>Ath</a:t>
            </a:r>
            <a:r>
              <a:rPr lang="es-ES" dirty="0"/>
              <a:t> , </a:t>
            </a:r>
            <a:r>
              <a:rPr lang="es-ES" dirty="0" err="1"/>
              <a:t>Sly</a:t>
            </a:r>
            <a:r>
              <a:rPr lang="es-ES" dirty="0"/>
              <a:t> )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A2755020-311C-D1EB-D02A-A89E318645B7}"/>
              </a:ext>
            </a:extLst>
          </p:cNvPr>
          <p:cNvSpPr txBox="1"/>
          <p:nvPr/>
        </p:nvSpPr>
        <p:spPr>
          <a:xfrm>
            <a:off x="447167" y="562303"/>
            <a:ext cx="25346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b="1" dirty="0">
                <a:solidFill>
                  <a:schemeClr val="accent1">
                    <a:lumMod val="75000"/>
                  </a:schemeClr>
                </a:solidFill>
              </a:rPr>
              <a:t>PLAZA</a:t>
            </a:r>
          </a:p>
        </p:txBody>
      </p:sp>
      <p:sp>
        <p:nvSpPr>
          <p:cNvPr id="14" name="CuadroTexto 13">
            <a:hlinkClick r:id="rId3"/>
            <a:extLst>
              <a:ext uri="{FF2B5EF4-FFF2-40B4-BE49-F238E27FC236}">
                <a16:creationId xmlns:a16="http://schemas.microsoft.com/office/drawing/2014/main" id="{80B7F131-04B5-08CB-AAF8-6CEC02120F22}"/>
              </a:ext>
            </a:extLst>
          </p:cNvPr>
          <p:cNvSpPr txBox="1"/>
          <p:nvPr/>
        </p:nvSpPr>
        <p:spPr>
          <a:xfrm>
            <a:off x="1247571" y="5310980"/>
            <a:ext cx="1073690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u="sng" dirty="0">
                <a:solidFill>
                  <a:schemeClr val="accent1"/>
                </a:solidFill>
              </a:rPr>
              <a:t>HTML: https://github.com/NIB-SI/UJI-Omics-phd/blob/main/_I_UJI-Omics-phd/_S_multiOmicsIntegra/_A_06_Orthologues-R/scripts/01_ortho.html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EDF7D2F2-1E50-F853-BF8C-06DACA17CC1D}"/>
              </a:ext>
            </a:extLst>
          </p:cNvPr>
          <p:cNvSpPr txBox="1"/>
          <p:nvPr/>
        </p:nvSpPr>
        <p:spPr>
          <a:xfrm>
            <a:off x="798072" y="5972531"/>
            <a:ext cx="1113918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=SI(Y([@[perc_identity]] &gt;= 50, (Y(Y([@[q_len/s_len]] &lt;=1.5, [@[q_len/s_len]] &gt;= 0.5), O(Y([@[q_len/a_len]]&lt;=1.5,  [@[q_len/a_len]] &gt;= 0.5), Y([@[s_len/a_len]]&lt;=1.5,[@[s_len/a_len]] &gt;= 0.5))))), VERDADERO)</a:t>
            </a:r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848934E4-C63B-67CE-C117-CA2A20B59F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892" y="1733555"/>
            <a:ext cx="4593279" cy="3427293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3CA9A5AB-264D-BFC8-0383-A54F170182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2553" y="1693890"/>
            <a:ext cx="6219621" cy="3470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43203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hlinkClick r:id="rId2"/>
            <a:extLst>
              <a:ext uri="{FF2B5EF4-FFF2-40B4-BE49-F238E27FC236}">
                <a16:creationId xmlns:a16="http://schemas.microsoft.com/office/drawing/2014/main" id="{22C17F30-C16F-5E95-C472-C5F092519637}"/>
              </a:ext>
            </a:extLst>
          </p:cNvPr>
          <p:cNvSpPr txBox="1"/>
          <p:nvPr/>
        </p:nvSpPr>
        <p:spPr>
          <a:xfrm>
            <a:off x="567446" y="2345349"/>
            <a:ext cx="1162455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u="sng" dirty="0">
                <a:solidFill>
                  <a:srgbClr val="0070C0"/>
                </a:solidFill>
              </a:rPr>
              <a:t>HTML</a:t>
            </a:r>
            <a:r>
              <a:rPr lang="en-GB" sz="1400" u="sng" dirty="0">
                <a:solidFill>
                  <a:srgbClr val="0070C0"/>
                </a:solidFill>
              </a:rPr>
              <a:t>: https://github.com/NIB-SI/UJI-Omics-phd/blob/main/_I_UJI-Omics-phd/_S_multiOmicsIntegra/_A_09_NetworksSKM-R/scripts/01_geneID_to_PSS-Ath.html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F4E28C63-919F-3C41-0FFE-C2122BC12DB1}"/>
              </a:ext>
            </a:extLst>
          </p:cNvPr>
          <p:cNvSpPr txBox="1"/>
          <p:nvPr/>
        </p:nvSpPr>
        <p:spPr>
          <a:xfrm>
            <a:off x="567446" y="176992"/>
            <a:ext cx="63302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OPTION 1. PRIORITIZED TOMATO ON PSS </a:t>
            </a:r>
            <a:r>
              <a:rPr lang="es-ES" b="1" dirty="0" err="1">
                <a:solidFill>
                  <a:srgbClr val="FF0000"/>
                </a:solidFill>
              </a:rPr>
              <a:t>Ath</a:t>
            </a:r>
            <a:r>
              <a:rPr lang="es-ES" b="1" dirty="0">
                <a:solidFill>
                  <a:srgbClr val="FF0000"/>
                </a:solidFill>
              </a:rPr>
              <a:t> BASED ID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D61AD1D-8D4B-D251-7F00-EF5F6ACD1885}"/>
              </a:ext>
            </a:extLst>
          </p:cNvPr>
          <p:cNvSpPr txBox="1"/>
          <p:nvPr/>
        </p:nvSpPr>
        <p:spPr>
          <a:xfrm>
            <a:off x="1564800" y="588477"/>
            <a:ext cx="1282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Input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FC09879A-8272-4EA1-C599-EBD3C0C0A444}"/>
              </a:ext>
            </a:extLst>
          </p:cNvPr>
          <p:cNvSpPr txBox="1"/>
          <p:nvPr/>
        </p:nvSpPr>
        <p:spPr>
          <a:xfrm>
            <a:off x="854414" y="1023205"/>
            <a:ext cx="29377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28400 </a:t>
            </a:r>
            <a:r>
              <a:rPr lang="es-ES" dirty="0" err="1"/>
              <a:t>translations</a:t>
            </a:r>
            <a:endParaRPr lang="es-ES" dirty="0"/>
          </a:p>
          <a:p>
            <a:r>
              <a:rPr lang="en-GB" dirty="0"/>
              <a:t>DEs (Filtered </a:t>
            </a:r>
            <a:r>
              <a:rPr lang="en-GB" dirty="0" err="1"/>
              <a:t>LogFC</a:t>
            </a:r>
            <a:r>
              <a:rPr lang="en-GB" dirty="0"/>
              <a:t>)</a:t>
            </a:r>
          </a:p>
          <a:p>
            <a:r>
              <a:rPr lang="en-GB" dirty="0"/>
              <a:t>PSS nodes (</a:t>
            </a:r>
            <a:r>
              <a:rPr lang="en-GB" dirty="0" err="1"/>
              <a:t>Ath</a:t>
            </a:r>
            <a:r>
              <a:rPr lang="en-GB" dirty="0"/>
              <a:t> based) </a:t>
            </a:r>
            <a:r>
              <a:rPr lang="en-GB" b="1" u="sng" dirty="0"/>
              <a:t>613 (nodes) 430 </a:t>
            </a:r>
            <a:r>
              <a:rPr lang="en-GB" b="1" u="sng" dirty="0" err="1"/>
              <a:t>Ath</a:t>
            </a:r>
            <a:r>
              <a:rPr lang="en-GB" b="1" u="sng" dirty="0"/>
              <a:t> genes</a:t>
            </a:r>
          </a:p>
        </p:txBody>
      </p:sp>
      <p:sp>
        <p:nvSpPr>
          <p:cNvPr id="8" name="Flecha: a la derecha 7">
            <a:extLst>
              <a:ext uri="{FF2B5EF4-FFF2-40B4-BE49-F238E27FC236}">
                <a16:creationId xmlns:a16="http://schemas.microsoft.com/office/drawing/2014/main" id="{5868FDF8-E702-055D-CE05-FB01B09439C7}"/>
              </a:ext>
            </a:extLst>
          </p:cNvPr>
          <p:cNvSpPr/>
          <p:nvPr/>
        </p:nvSpPr>
        <p:spPr>
          <a:xfrm>
            <a:off x="3694887" y="1379230"/>
            <a:ext cx="703565" cy="2014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9DE64F35-6DCD-8A8C-089E-DB35E15889F4}"/>
              </a:ext>
            </a:extLst>
          </p:cNvPr>
          <p:cNvSpPr txBox="1"/>
          <p:nvPr/>
        </p:nvSpPr>
        <p:spPr>
          <a:xfrm>
            <a:off x="4445540" y="1257541"/>
            <a:ext cx="27723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/>
              <a:t>Prioritise</a:t>
            </a:r>
            <a:r>
              <a:rPr lang="en-GB" dirty="0"/>
              <a:t> most responsive Sly ID to </a:t>
            </a:r>
            <a:r>
              <a:rPr lang="en-GB" dirty="0" err="1"/>
              <a:t>Ath</a:t>
            </a:r>
            <a:r>
              <a:rPr lang="en-GB" dirty="0"/>
              <a:t> ID</a:t>
            </a:r>
          </a:p>
        </p:txBody>
      </p:sp>
      <p:sp>
        <p:nvSpPr>
          <p:cNvPr id="10" name="Flecha: a la derecha 9">
            <a:extLst>
              <a:ext uri="{FF2B5EF4-FFF2-40B4-BE49-F238E27FC236}">
                <a16:creationId xmlns:a16="http://schemas.microsoft.com/office/drawing/2014/main" id="{AEC2648B-AC58-98C4-B381-F51C5AD480D4}"/>
              </a:ext>
            </a:extLst>
          </p:cNvPr>
          <p:cNvSpPr/>
          <p:nvPr/>
        </p:nvSpPr>
        <p:spPr>
          <a:xfrm>
            <a:off x="7602976" y="1379229"/>
            <a:ext cx="703565" cy="2014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CE9588E8-6E69-9018-73CC-160B86422035}"/>
              </a:ext>
            </a:extLst>
          </p:cNvPr>
          <p:cNvSpPr txBox="1"/>
          <p:nvPr/>
        </p:nvSpPr>
        <p:spPr>
          <a:xfrm>
            <a:off x="9302238" y="708984"/>
            <a:ext cx="1282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Output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09A36B16-0270-06BD-67F1-45F525DF1F94}"/>
              </a:ext>
            </a:extLst>
          </p:cNvPr>
          <p:cNvSpPr txBox="1"/>
          <p:nvPr/>
        </p:nvSpPr>
        <p:spPr>
          <a:xfrm>
            <a:off x="8391727" y="1245390"/>
            <a:ext cx="32863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/>
              <a:t>Prioritised</a:t>
            </a:r>
            <a:r>
              <a:rPr lang="es-ES" dirty="0"/>
              <a:t> </a:t>
            </a:r>
            <a:r>
              <a:rPr lang="es-ES" dirty="0" err="1"/>
              <a:t>tomato</a:t>
            </a:r>
            <a:r>
              <a:rPr lang="es-ES" dirty="0"/>
              <a:t> PSS </a:t>
            </a:r>
          </a:p>
          <a:p>
            <a:pPr algn="ctr"/>
            <a:r>
              <a:rPr lang="es-ES" dirty="0"/>
              <a:t>(</a:t>
            </a:r>
            <a:r>
              <a:rPr lang="es-ES" dirty="0" err="1"/>
              <a:t>Prioritised</a:t>
            </a:r>
            <a:r>
              <a:rPr lang="es-ES" dirty="0"/>
              <a:t> PSS-</a:t>
            </a:r>
            <a:r>
              <a:rPr lang="es-ES" dirty="0" err="1"/>
              <a:t>DiNAR</a:t>
            </a:r>
            <a:r>
              <a:rPr lang="es-ES" dirty="0"/>
              <a:t> input) 165 </a:t>
            </a:r>
            <a:r>
              <a:rPr lang="es-ES" dirty="0" err="1"/>
              <a:t>Sly</a:t>
            </a:r>
            <a:r>
              <a:rPr lang="es-ES" dirty="0"/>
              <a:t> </a:t>
            </a:r>
            <a:r>
              <a:rPr lang="es-ES" dirty="0" err="1"/>
              <a:t>DEGs</a:t>
            </a:r>
            <a:endParaRPr lang="en-GB" dirty="0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83188D2F-36CF-23BB-9840-ECA06CFFBB64}"/>
              </a:ext>
            </a:extLst>
          </p:cNvPr>
          <p:cNvSpPr txBox="1"/>
          <p:nvPr/>
        </p:nvSpPr>
        <p:spPr>
          <a:xfrm>
            <a:off x="136188" y="5992490"/>
            <a:ext cx="123087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u="sng" dirty="0">
                <a:solidFill>
                  <a:schemeClr val="accent1"/>
                </a:solidFill>
                <a:hlinkClick r:id="rId3"/>
              </a:rPr>
              <a:t>HTML</a:t>
            </a:r>
            <a:r>
              <a:rPr lang="en-GB" sz="1400" u="sng" dirty="0">
                <a:solidFill>
                  <a:schemeClr val="accent1"/>
                </a:solidFill>
                <a:hlinkClick r:id="rId3"/>
              </a:rPr>
              <a:t>: https://github.com/NIB-SI/UJI-Omics-phd/blob/main/_I_UJI-Omics-phd/_S_multiOmicsIntegra/_A_09_NetworksSKM-R/scripts/03_geneID_to_old-CKN.html</a:t>
            </a:r>
            <a:endParaRPr lang="en-GB" sz="1400" u="sng" dirty="0">
              <a:solidFill>
                <a:schemeClr val="accent1"/>
              </a:solidFill>
            </a:endParaRP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AE5944AC-5DE8-4162-DC4F-F44E3ADCC90F}"/>
              </a:ext>
            </a:extLst>
          </p:cNvPr>
          <p:cNvSpPr txBox="1"/>
          <p:nvPr/>
        </p:nvSpPr>
        <p:spPr>
          <a:xfrm>
            <a:off x="616082" y="3199094"/>
            <a:ext cx="54799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OPTION 2. PRIORITIZED TOMATO TO CKN </a:t>
            </a:r>
            <a:r>
              <a:rPr lang="es-ES" b="1" dirty="0" err="1">
                <a:solidFill>
                  <a:srgbClr val="FF0000"/>
                </a:solidFill>
              </a:rPr>
              <a:t>Ath</a:t>
            </a:r>
            <a:endParaRPr lang="es-ES" b="1" dirty="0">
              <a:solidFill>
                <a:srgbClr val="FF0000"/>
              </a:solidFill>
            </a:endParaRP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611284BF-328D-01D5-35B0-7C1C3BDB76D1}"/>
              </a:ext>
            </a:extLst>
          </p:cNvPr>
          <p:cNvSpPr txBox="1"/>
          <p:nvPr/>
        </p:nvSpPr>
        <p:spPr>
          <a:xfrm>
            <a:off x="1102465" y="4601731"/>
            <a:ext cx="33430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28400 </a:t>
            </a:r>
            <a:r>
              <a:rPr lang="es-ES" dirty="0" err="1"/>
              <a:t>translations</a:t>
            </a:r>
            <a:endParaRPr lang="es-ES" dirty="0"/>
          </a:p>
          <a:p>
            <a:r>
              <a:rPr lang="en-GB" dirty="0"/>
              <a:t>DEs (Filtered </a:t>
            </a:r>
            <a:r>
              <a:rPr lang="en-GB" dirty="0" err="1"/>
              <a:t>LogFC</a:t>
            </a:r>
            <a:r>
              <a:rPr lang="en-GB" dirty="0"/>
              <a:t>)</a:t>
            </a:r>
          </a:p>
          <a:p>
            <a:r>
              <a:rPr lang="en-GB" dirty="0"/>
              <a:t>Old CKN nodes </a:t>
            </a:r>
            <a:r>
              <a:rPr lang="en-GB" b="1" u="sng" dirty="0"/>
              <a:t>20011</a:t>
            </a:r>
            <a:r>
              <a:rPr lang="en-GB" dirty="0"/>
              <a:t> nodes (</a:t>
            </a:r>
            <a:r>
              <a:rPr lang="en-GB" dirty="0" err="1"/>
              <a:t>Ath</a:t>
            </a:r>
            <a:r>
              <a:rPr lang="en-GB" dirty="0"/>
              <a:t> based)</a:t>
            </a:r>
          </a:p>
        </p:txBody>
      </p:sp>
      <p:sp>
        <p:nvSpPr>
          <p:cNvPr id="18" name="Flecha: a la derecha 17">
            <a:extLst>
              <a:ext uri="{FF2B5EF4-FFF2-40B4-BE49-F238E27FC236}">
                <a16:creationId xmlns:a16="http://schemas.microsoft.com/office/drawing/2014/main" id="{DA5A4FAB-A121-6874-CA1A-C02BF59F5AAC}"/>
              </a:ext>
            </a:extLst>
          </p:cNvPr>
          <p:cNvSpPr/>
          <p:nvPr/>
        </p:nvSpPr>
        <p:spPr>
          <a:xfrm>
            <a:off x="4093757" y="4887368"/>
            <a:ext cx="703565" cy="2014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62F1E470-6C2E-BD0A-7BE8-CA6C19A55585}"/>
              </a:ext>
            </a:extLst>
          </p:cNvPr>
          <p:cNvSpPr txBox="1"/>
          <p:nvPr/>
        </p:nvSpPr>
        <p:spPr>
          <a:xfrm>
            <a:off x="4920909" y="4693133"/>
            <a:ext cx="30918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/>
              <a:t>Prioritise</a:t>
            </a:r>
            <a:r>
              <a:rPr lang="en-GB" dirty="0"/>
              <a:t> most responsive Sly ID to </a:t>
            </a:r>
            <a:r>
              <a:rPr lang="en-GB" dirty="0" err="1"/>
              <a:t>Ath</a:t>
            </a:r>
            <a:r>
              <a:rPr lang="en-GB" dirty="0"/>
              <a:t> ID</a:t>
            </a:r>
          </a:p>
          <a:p>
            <a:pPr algn="ctr"/>
            <a:r>
              <a:rPr lang="en-GB" dirty="0"/>
              <a:t>Read those IDs present in PSS</a:t>
            </a:r>
          </a:p>
        </p:txBody>
      </p:sp>
      <p:sp>
        <p:nvSpPr>
          <p:cNvPr id="20" name="Flecha: a la derecha 19">
            <a:extLst>
              <a:ext uri="{FF2B5EF4-FFF2-40B4-BE49-F238E27FC236}">
                <a16:creationId xmlns:a16="http://schemas.microsoft.com/office/drawing/2014/main" id="{361497ED-1E81-1D39-40DA-344F384A5B63}"/>
              </a:ext>
            </a:extLst>
          </p:cNvPr>
          <p:cNvSpPr/>
          <p:nvPr/>
        </p:nvSpPr>
        <p:spPr>
          <a:xfrm>
            <a:off x="8168512" y="4887368"/>
            <a:ext cx="703565" cy="2014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C7C9468C-B15A-D5EC-59F7-7F279E166CBA}"/>
              </a:ext>
            </a:extLst>
          </p:cNvPr>
          <p:cNvSpPr txBox="1"/>
          <p:nvPr/>
        </p:nvSpPr>
        <p:spPr>
          <a:xfrm>
            <a:off x="9027870" y="4708439"/>
            <a:ext cx="27723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/>
              <a:t>Prioritised</a:t>
            </a:r>
            <a:r>
              <a:rPr lang="es-ES" dirty="0"/>
              <a:t> </a:t>
            </a:r>
            <a:r>
              <a:rPr lang="es-ES" dirty="0" err="1"/>
              <a:t>tomato</a:t>
            </a:r>
            <a:r>
              <a:rPr lang="es-ES" dirty="0"/>
              <a:t> CKN</a:t>
            </a:r>
          </a:p>
          <a:p>
            <a:pPr algn="ctr"/>
            <a:r>
              <a:rPr lang="es-ES" dirty="0"/>
              <a:t>(</a:t>
            </a:r>
            <a:r>
              <a:rPr lang="es-ES" dirty="0" err="1"/>
              <a:t>Prioritised</a:t>
            </a:r>
            <a:r>
              <a:rPr lang="es-ES" dirty="0"/>
              <a:t> CKN-</a:t>
            </a:r>
            <a:r>
              <a:rPr lang="es-ES" dirty="0" err="1"/>
              <a:t>DiNAR</a:t>
            </a:r>
            <a:r>
              <a:rPr lang="es-ES" dirty="0"/>
              <a:t>) 3074 (</a:t>
            </a:r>
            <a:r>
              <a:rPr lang="es-ES" dirty="0" err="1"/>
              <a:t>DEGs</a:t>
            </a:r>
            <a:r>
              <a:rPr lang="es-ES" dirty="0"/>
              <a:t>)</a:t>
            </a:r>
            <a:endParaRPr lang="en-GB" dirty="0"/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28948030-3911-24BD-8104-EB43F260EDF9}"/>
              </a:ext>
            </a:extLst>
          </p:cNvPr>
          <p:cNvSpPr txBox="1"/>
          <p:nvPr/>
        </p:nvSpPr>
        <p:spPr>
          <a:xfrm>
            <a:off x="9938692" y="4014900"/>
            <a:ext cx="1282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Output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B15EECD1-1CBF-40A4-38F9-A0FF94142FB3}"/>
              </a:ext>
            </a:extLst>
          </p:cNvPr>
          <p:cNvSpPr txBox="1"/>
          <p:nvPr/>
        </p:nvSpPr>
        <p:spPr>
          <a:xfrm>
            <a:off x="1849211" y="3943173"/>
            <a:ext cx="1282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Input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37D0357E-7D19-54F5-7E5C-F9229127D31C}"/>
              </a:ext>
            </a:extLst>
          </p:cNvPr>
          <p:cNvSpPr txBox="1"/>
          <p:nvPr/>
        </p:nvSpPr>
        <p:spPr>
          <a:xfrm>
            <a:off x="5831732" y="157503"/>
            <a:ext cx="27723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/>
              <a:t>P-</a:t>
            </a:r>
            <a:r>
              <a:rPr lang="es-ES" sz="2000" b="1" dirty="0" err="1"/>
              <a:t>value</a:t>
            </a:r>
            <a:r>
              <a:rPr lang="es-ES" sz="2000" b="1" dirty="0"/>
              <a:t>&lt; 0.05</a:t>
            </a:r>
            <a:endParaRPr lang="en-GB" sz="2000" b="1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4AE50275-DA67-EEA6-3018-A52678FFD116}"/>
              </a:ext>
            </a:extLst>
          </p:cNvPr>
          <p:cNvSpPr txBox="1"/>
          <p:nvPr/>
        </p:nvSpPr>
        <p:spPr>
          <a:xfrm>
            <a:off x="6013315" y="2879000"/>
            <a:ext cx="27723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/>
              <a:t>P-</a:t>
            </a:r>
            <a:r>
              <a:rPr lang="es-ES" sz="2000" b="1" dirty="0" err="1"/>
              <a:t>value</a:t>
            </a:r>
            <a:r>
              <a:rPr lang="es-ES" sz="2000" b="1" dirty="0"/>
              <a:t>&lt; 0.05</a:t>
            </a:r>
            <a:endParaRPr lang="en-GB" sz="2000" b="1" dirty="0"/>
          </a:p>
        </p:txBody>
      </p:sp>
    </p:spTree>
    <p:extLst>
      <p:ext uri="{BB962C8B-B14F-4D97-AF65-F5344CB8AC3E}">
        <p14:creationId xmlns:p14="http://schemas.microsoft.com/office/powerpoint/2010/main" val="45313270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E72646C8-48B7-6BEC-5AE5-9D00C535FCFA}"/>
              </a:ext>
            </a:extLst>
          </p:cNvPr>
          <p:cNvSpPr txBox="1"/>
          <p:nvPr/>
        </p:nvSpPr>
        <p:spPr>
          <a:xfrm>
            <a:off x="0" y="3796219"/>
            <a:ext cx="1126463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u="sng" dirty="0">
                <a:solidFill>
                  <a:srgbClr val="0070C0"/>
                </a:solidFill>
                <a:hlinkClick r:id="rId2"/>
              </a:rPr>
              <a:t>https://github.com/NIB-SI/UJI-Omics-phd/blob/main/_I_UJI-Omics-phd/_S_multiOmicsIntegra/_A_09_NetworksSKM-R/scripts/04_filter_old-CKN.html</a:t>
            </a:r>
            <a:endParaRPr lang="en-GB" sz="1400" u="sng" dirty="0">
              <a:solidFill>
                <a:srgbClr val="0070C0"/>
              </a:solidFill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6475751A-DFAC-3F7B-BB93-BD0C5829CB7F}"/>
              </a:ext>
            </a:extLst>
          </p:cNvPr>
          <p:cNvSpPr txBox="1"/>
          <p:nvPr/>
        </p:nvSpPr>
        <p:spPr>
          <a:xfrm>
            <a:off x="771724" y="871838"/>
            <a:ext cx="63302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OPTION 3. </a:t>
            </a:r>
            <a:r>
              <a:rPr lang="es-ES" b="1" dirty="0" err="1">
                <a:solidFill>
                  <a:srgbClr val="FF0000"/>
                </a:solidFill>
              </a:rPr>
              <a:t>Filtered</a:t>
            </a:r>
            <a:r>
              <a:rPr lang="es-ES" b="1" dirty="0">
                <a:solidFill>
                  <a:srgbClr val="FF0000"/>
                </a:solidFill>
              </a:rPr>
              <a:t> </a:t>
            </a:r>
            <a:r>
              <a:rPr lang="es-ES" b="1" dirty="0" err="1">
                <a:solidFill>
                  <a:srgbClr val="FF0000"/>
                </a:solidFill>
              </a:rPr>
              <a:t>old</a:t>
            </a:r>
            <a:r>
              <a:rPr lang="es-ES" b="1" dirty="0">
                <a:solidFill>
                  <a:srgbClr val="FF0000"/>
                </a:solidFill>
              </a:rPr>
              <a:t> CKN (23192 </a:t>
            </a:r>
            <a:r>
              <a:rPr lang="es-ES" b="1" dirty="0" err="1">
                <a:solidFill>
                  <a:srgbClr val="FF0000"/>
                </a:solidFill>
              </a:rPr>
              <a:t>edges</a:t>
            </a:r>
            <a:r>
              <a:rPr lang="es-ES" b="1" dirty="0">
                <a:solidFill>
                  <a:srgbClr val="FF0000"/>
                </a:solidFill>
                <a:sym typeface="Wingdings" panose="05000000000000000000" pitchFamily="2" charset="2"/>
              </a:rPr>
              <a:t>)</a:t>
            </a:r>
            <a:endParaRPr lang="es-ES" b="1" dirty="0">
              <a:solidFill>
                <a:srgbClr val="FF0000"/>
              </a:solidFill>
            </a:endParaRPr>
          </a:p>
        </p:txBody>
      </p:sp>
      <p:sp>
        <p:nvSpPr>
          <p:cNvPr id="6" name="Flecha: a la derecha 5">
            <a:extLst>
              <a:ext uri="{FF2B5EF4-FFF2-40B4-BE49-F238E27FC236}">
                <a16:creationId xmlns:a16="http://schemas.microsoft.com/office/drawing/2014/main" id="{3CD92C20-EEEA-4DE5-14D3-F1538B0B9E3A}"/>
              </a:ext>
            </a:extLst>
          </p:cNvPr>
          <p:cNvSpPr/>
          <p:nvPr/>
        </p:nvSpPr>
        <p:spPr>
          <a:xfrm>
            <a:off x="4009957" y="2437083"/>
            <a:ext cx="703565" cy="2014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Flecha: a la derecha 7">
            <a:extLst>
              <a:ext uri="{FF2B5EF4-FFF2-40B4-BE49-F238E27FC236}">
                <a16:creationId xmlns:a16="http://schemas.microsoft.com/office/drawing/2014/main" id="{46A02CF5-296F-E686-888C-1C00CC5A60CA}"/>
              </a:ext>
            </a:extLst>
          </p:cNvPr>
          <p:cNvSpPr/>
          <p:nvPr/>
        </p:nvSpPr>
        <p:spPr>
          <a:xfrm>
            <a:off x="8084712" y="2437083"/>
            <a:ext cx="703565" cy="2014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61F61F9C-3BB1-D2DF-F034-8DA2EB3D6278}"/>
              </a:ext>
            </a:extLst>
          </p:cNvPr>
          <p:cNvSpPr txBox="1"/>
          <p:nvPr/>
        </p:nvSpPr>
        <p:spPr>
          <a:xfrm>
            <a:off x="9821961" y="1768532"/>
            <a:ext cx="1282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Output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BD158098-A35F-47DB-97D1-5120D44C08AF}"/>
              </a:ext>
            </a:extLst>
          </p:cNvPr>
          <p:cNvSpPr txBox="1"/>
          <p:nvPr/>
        </p:nvSpPr>
        <p:spPr>
          <a:xfrm>
            <a:off x="1829755" y="1423907"/>
            <a:ext cx="1282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Input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F31DD850-2076-C6B1-E192-447DC8F72FBB}"/>
              </a:ext>
            </a:extLst>
          </p:cNvPr>
          <p:cNvSpPr txBox="1"/>
          <p:nvPr/>
        </p:nvSpPr>
        <p:spPr>
          <a:xfrm>
            <a:off x="820301" y="1888861"/>
            <a:ext cx="27723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Old CKN edges</a:t>
            </a:r>
            <a:endParaRPr lang="es-ES" dirty="0"/>
          </a:p>
          <a:p>
            <a:pPr algn="ctr"/>
            <a:r>
              <a:rPr lang="es-ES" dirty="0" err="1"/>
              <a:t>Prioritised</a:t>
            </a:r>
            <a:r>
              <a:rPr lang="es-ES" dirty="0"/>
              <a:t> </a:t>
            </a:r>
            <a:r>
              <a:rPr lang="es-ES" dirty="0" err="1"/>
              <a:t>tomato</a:t>
            </a:r>
            <a:r>
              <a:rPr lang="es-ES" dirty="0"/>
              <a:t> CKN</a:t>
            </a:r>
          </a:p>
          <a:p>
            <a:pPr algn="ctr"/>
            <a:r>
              <a:rPr lang="es-ES" dirty="0"/>
              <a:t>(</a:t>
            </a:r>
            <a:r>
              <a:rPr lang="es-ES" dirty="0" err="1"/>
              <a:t>Prioritised</a:t>
            </a:r>
            <a:r>
              <a:rPr lang="es-ES" dirty="0"/>
              <a:t> CKN-</a:t>
            </a:r>
            <a:r>
              <a:rPr lang="es-ES" dirty="0" err="1"/>
              <a:t>DiNAR</a:t>
            </a:r>
            <a:r>
              <a:rPr lang="es-ES" dirty="0"/>
              <a:t>)</a:t>
            </a:r>
            <a:endParaRPr lang="en-GB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CD14AE4E-B28D-6B03-5150-222BE7FFF0C2}"/>
              </a:ext>
            </a:extLst>
          </p:cNvPr>
          <p:cNvSpPr txBox="1"/>
          <p:nvPr/>
        </p:nvSpPr>
        <p:spPr>
          <a:xfrm>
            <a:off x="4989173" y="2214655"/>
            <a:ext cx="27723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/>
              <a:t>Find</a:t>
            </a:r>
            <a:r>
              <a:rPr lang="es-ES" dirty="0"/>
              <a:t> </a:t>
            </a:r>
            <a:r>
              <a:rPr lang="es-ES" dirty="0" err="1"/>
              <a:t>edges</a:t>
            </a:r>
            <a:r>
              <a:rPr lang="es-ES" dirty="0"/>
              <a:t> </a:t>
            </a:r>
            <a:r>
              <a:rPr lang="es-ES" dirty="0" err="1"/>
              <a:t>with</a:t>
            </a:r>
            <a:r>
              <a:rPr lang="es-ES" dirty="0"/>
              <a:t> DE in </a:t>
            </a:r>
            <a:r>
              <a:rPr lang="es-ES" dirty="0" err="1"/>
              <a:t>both</a:t>
            </a:r>
            <a:r>
              <a:rPr lang="es-ES" dirty="0"/>
              <a:t> genes</a:t>
            </a:r>
            <a:endParaRPr lang="en-GB" dirty="0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49C68A80-2E52-A85C-9F05-3FF415BDC87C}"/>
              </a:ext>
            </a:extLst>
          </p:cNvPr>
          <p:cNvSpPr txBox="1"/>
          <p:nvPr/>
        </p:nvSpPr>
        <p:spPr>
          <a:xfrm>
            <a:off x="8898374" y="2353154"/>
            <a:ext cx="2772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/>
              <a:t>Filtered</a:t>
            </a:r>
            <a:r>
              <a:rPr lang="es-ES" dirty="0"/>
              <a:t>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cytoscape</a:t>
            </a:r>
            <a:endParaRPr lang="en-GB" dirty="0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1D99A069-0960-9334-AEAB-63E87FFAB49E}"/>
              </a:ext>
            </a:extLst>
          </p:cNvPr>
          <p:cNvSpPr txBox="1"/>
          <p:nvPr/>
        </p:nvSpPr>
        <p:spPr>
          <a:xfrm>
            <a:off x="771724" y="5243620"/>
            <a:ext cx="63302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 err="1">
                <a:solidFill>
                  <a:srgbClr val="FF0000"/>
                </a:solidFill>
              </a:rPr>
              <a:t>LionessR</a:t>
            </a:r>
            <a:r>
              <a:rPr lang="es-ES" b="1" dirty="0">
                <a:solidFill>
                  <a:srgbClr val="FF0000"/>
                </a:solidFill>
              </a:rPr>
              <a:t> </a:t>
            </a:r>
            <a:r>
              <a:rPr lang="es-ES" b="1" dirty="0" err="1">
                <a:solidFill>
                  <a:srgbClr val="FF0000"/>
                </a:solidFill>
              </a:rPr>
              <a:t>It’s</a:t>
            </a:r>
            <a:r>
              <a:rPr lang="es-ES" b="1" dirty="0">
                <a:solidFill>
                  <a:srgbClr val="FF0000"/>
                </a:solidFill>
              </a:rPr>
              <a:t> </a:t>
            </a:r>
            <a:r>
              <a:rPr lang="es-ES" b="1" dirty="0" err="1">
                <a:solidFill>
                  <a:srgbClr val="FF0000"/>
                </a:solidFill>
              </a:rPr>
              <a:t>hard</a:t>
            </a:r>
            <a:r>
              <a:rPr lang="es-ES" b="1" dirty="0">
                <a:solidFill>
                  <a:srgbClr val="FF0000"/>
                </a:solidFill>
              </a:rPr>
              <a:t> </a:t>
            </a:r>
            <a:r>
              <a:rPr lang="es-ES" b="1" dirty="0" err="1">
                <a:solidFill>
                  <a:srgbClr val="FF0000"/>
                </a:solidFill>
              </a:rPr>
              <a:t>to</a:t>
            </a:r>
            <a:r>
              <a:rPr lang="es-ES" b="1" dirty="0">
                <a:solidFill>
                  <a:srgbClr val="FF0000"/>
                </a:solidFill>
              </a:rPr>
              <a:t> define </a:t>
            </a:r>
            <a:r>
              <a:rPr lang="es-ES" b="1" dirty="0" err="1">
                <a:solidFill>
                  <a:srgbClr val="FF0000"/>
                </a:solidFill>
              </a:rPr>
              <a:t>cutoffs</a:t>
            </a:r>
            <a:endParaRPr lang="es-ES" b="1" dirty="0">
              <a:solidFill>
                <a:srgbClr val="FF0000"/>
              </a:solidFill>
            </a:endParaRP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A85AD5F2-1B5E-E4B4-CC74-A224862351EF}"/>
              </a:ext>
            </a:extLst>
          </p:cNvPr>
          <p:cNvSpPr txBox="1"/>
          <p:nvPr/>
        </p:nvSpPr>
        <p:spPr>
          <a:xfrm>
            <a:off x="820301" y="5645786"/>
            <a:ext cx="1222775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hlinkClick r:id="rId3"/>
              </a:rPr>
              <a:t>https://github.com/NIB-SI/UJI-Omics-phd/blob/main/_I_UJI-Omics-phd/_S_multiOmicsIntegra/_A_09_NetworksSKM-R/scripts/05_lionessR.html</a:t>
            </a:r>
            <a:endParaRPr lang="en-GB" sz="1400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63B764A-D664-272D-9782-C627C02502A8}"/>
              </a:ext>
            </a:extLst>
          </p:cNvPr>
          <p:cNvSpPr txBox="1"/>
          <p:nvPr/>
        </p:nvSpPr>
        <p:spPr>
          <a:xfrm>
            <a:off x="0" y="4172534"/>
            <a:ext cx="1307802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0" i="0" u="sng" strike="noStrike" dirty="0">
                <a:solidFill>
                  <a:srgbClr val="1155CC"/>
                </a:solidFill>
                <a:effectLst/>
                <a:latin typeface="Arial" panose="020B0604020202020204" pitchFamily="34" charset="0"/>
                <a:hlinkClick r:id="rId4"/>
              </a:rPr>
              <a:t>https://github.com/NIB-SI/UJI-Omics-phd/tree/main/_I_UJI-Omics-phd/_S_multiOmicsIntegra/_A_09_NetworksSKM-R/output/CKN-DiNAR-input/prioritised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295373742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6475751A-DFAC-3F7B-BB93-BD0C5829CB7F}"/>
              </a:ext>
            </a:extLst>
          </p:cNvPr>
          <p:cNvSpPr txBox="1"/>
          <p:nvPr/>
        </p:nvSpPr>
        <p:spPr>
          <a:xfrm>
            <a:off x="664719" y="554065"/>
            <a:ext cx="63302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OPTION 5 . ZIVA’S CUSTOM NETWORKS</a:t>
            </a:r>
            <a:endParaRPr lang="en-GB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r>
              <a:rPr lang="es-ES" b="1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6" name="Flecha: a la derecha 5">
            <a:extLst>
              <a:ext uri="{FF2B5EF4-FFF2-40B4-BE49-F238E27FC236}">
                <a16:creationId xmlns:a16="http://schemas.microsoft.com/office/drawing/2014/main" id="{3CD92C20-EEEA-4DE5-14D3-F1538B0B9E3A}"/>
              </a:ext>
            </a:extLst>
          </p:cNvPr>
          <p:cNvSpPr/>
          <p:nvPr/>
        </p:nvSpPr>
        <p:spPr>
          <a:xfrm>
            <a:off x="5068120" y="2140031"/>
            <a:ext cx="703565" cy="2014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61F61F9C-3BB1-D2DF-F034-8DA2EB3D6278}"/>
              </a:ext>
            </a:extLst>
          </p:cNvPr>
          <p:cNvSpPr txBox="1"/>
          <p:nvPr/>
        </p:nvSpPr>
        <p:spPr>
          <a:xfrm>
            <a:off x="8503781" y="1208406"/>
            <a:ext cx="1282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Output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BD158098-A35F-47DB-97D1-5120D44C08AF}"/>
              </a:ext>
            </a:extLst>
          </p:cNvPr>
          <p:cNvSpPr txBox="1"/>
          <p:nvPr/>
        </p:nvSpPr>
        <p:spPr>
          <a:xfrm>
            <a:off x="1178002" y="1262627"/>
            <a:ext cx="1282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Input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8DF9C164-86DE-A833-7886-55797F59A9D8}"/>
              </a:ext>
            </a:extLst>
          </p:cNvPr>
          <p:cNvSpPr txBox="1"/>
          <p:nvPr/>
        </p:nvSpPr>
        <p:spPr>
          <a:xfrm>
            <a:off x="6096000" y="1601352"/>
            <a:ext cx="609437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u="sng" dirty="0">
                <a:solidFill>
                  <a:schemeClr val="accent1"/>
                </a:solidFill>
              </a:rPr>
              <a:t>https://github.com/NIB-SI/UJI-Omics-phd/blob/main/_I_UJI-Omics-phd/_S_multiOmicsIntegra/_A_09_NetworksSKM-R/output/cytoscape/network_phosphoproteomics_Dulcenombre_v2023-07-21.cys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05A61959-59A8-A153-3511-E04B94342342}"/>
              </a:ext>
            </a:extLst>
          </p:cNvPr>
          <p:cNvSpPr txBox="1"/>
          <p:nvPr/>
        </p:nvSpPr>
        <p:spPr>
          <a:xfrm>
            <a:off x="968711" y="1739852"/>
            <a:ext cx="609437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New CKN </a:t>
            </a:r>
          </a:p>
          <a:p>
            <a:r>
              <a:rPr lang="en-GB" dirty="0"/>
              <a:t>Ranks 1-3 3254 nodes 32350 edges</a:t>
            </a:r>
          </a:p>
          <a:p>
            <a:r>
              <a:rPr lang="en-GB" dirty="0"/>
              <a:t>Filters ranks 1-2 1396 nodes 4484 edges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EEA19244-67BF-5371-51A9-493804F191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8417" y="2891432"/>
            <a:ext cx="5146897" cy="3322751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A526CF12-9FD4-1AA3-D805-1C500FBE7262}"/>
              </a:ext>
            </a:extLst>
          </p:cNvPr>
          <p:cNvSpPr txBox="1"/>
          <p:nvPr/>
        </p:nvSpPr>
        <p:spPr>
          <a:xfrm>
            <a:off x="4244498" y="6303935"/>
            <a:ext cx="60943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On </a:t>
            </a:r>
            <a:r>
              <a:rPr lang="en-GB" dirty="0" err="1"/>
              <a:t>phosphoproteomics</a:t>
            </a:r>
            <a:r>
              <a:rPr lang="en-GB" dirty="0"/>
              <a:t> level</a:t>
            </a:r>
          </a:p>
        </p:txBody>
      </p:sp>
    </p:spTree>
    <p:extLst>
      <p:ext uri="{BB962C8B-B14F-4D97-AF65-F5344CB8AC3E}">
        <p14:creationId xmlns:p14="http://schemas.microsoft.com/office/powerpoint/2010/main" val="9032277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B3FD4AC7-6551-DA85-E904-0B0CA11E3B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7528" y="1147864"/>
            <a:ext cx="5076943" cy="3857726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24BA6771-E88B-681A-55C1-67D770A82C13}"/>
              </a:ext>
            </a:extLst>
          </p:cNvPr>
          <p:cNvSpPr txBox="1"/>
          <p:nvPr/>
        </p:nvSpPr>
        <p:spPr>
          <a:xfrm>
            <a:off x="396821" y="715481"/>
            <a:ext cx="60943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0" i="0" u="sng" strike="noStrike" dirty="0">
                <a:solidFill>
                  <a:srgbClr val="000000"/>
                </a:solidFill>
                <a:effectLst/>
                <a:latin typeface="Ubuntu" panose="020B0504030602030204" pitchFamily="34" charset="0"/>
              </a:rPr>
              <a:t>004_myco_infected_48h-mycorrhized_48h.txt</a:t>
            </a:r>
            <a:r>
              <a:rPr lang="en-GB" dirty="0"/>
              <a:t> 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2325AEBB-0AA4-D866-AC55-18D1DE66848D}"/>
              </a:ext>
            </a:extLst>
          </p:cNvPr>
          <p:cNvSpPr/>
          <p:nvPr/>
        </p:nvSpPr>
        <p:spPr>
          <a:xfrm>
            <a:off x="6855568" y="1974715"/>
            <a:ext cx="605548" cy="564204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891B92D3-50E2-E4FB-FBAF-2DDF47E1C1AA}"/>
              </a:ext>
            </a:extLst>
          </p:cNvPr>
          <p:cNvCxnSpPr>
            <a:cxnSpLocks/>
          </p:cNvCxnSpPr>
          <p:nvPr/>
        </p:nvCxnSpPr>
        <p:spPr>
          <a:xfrm flipH="1">
            <a:off x="7639021" y="1629925"/>
            <a:ext cx="1210717" cy="3447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uadroTexto 8">
            <a:extLst>
              <a:ext uri="{FF2B5EF4-FFF2-40B4-BE49-F238E27FC236}">
                <a16:creationId xmlns:a16="http://schemas.microsoft.com/office/drawing/2014/main" id="{A2FE8AC2-91A0-BE88-F50C-615FFC7AB01D}"/>
              </a:ext>
            </a:extLst>
          </p:cNvPr>
          <p:cNvSpPr txBox="1"/>
          <p:nvPr/>
        </p:nvSpPr>
        <p:spPr>
          <a:xfrm>
            <a:off x="8849738" y="1147864"/>
            <a:ext cx="24148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ICS </a:t>
            </a:r>
            <a:r>
              <a:rPr lang="es-ES" dirty="0" err="1"/>
              <a:t>from</a:t>
            </a:r>
            <a:r>
              <a:rPr lang="es-ES" dirty="0"/>
              <a:t> SA </a:t>
            </a:r>
            <a:r>
              <a:rPr lang="es-ES" dirty="0" err="1"/>
              <a:t>makes</a:t>
            </a:r>
            <a:r>
              <a:rPr lang="es-ES" dirty="0"/>
              <a:t> </a:t>
            </a:r>
            <a:r>
              <a:rPr lang="es-ES" dirty="0" err="1"/>
              <a:t>sense</a:t>
            </a:r>
            <a:r>
              <a:rPr lang="es-ES" dirty="0"/>
              <a:t> </a:t>
            </a:r>
            <a:r>
              <a:rPr lang="es-ES" dirty="0" err="1"/>
              <a:t>Botrytis</a:t>
            </a:r>
            <a:r>
              <a:rPr lang="es-ES" dirty="0"/>
              <a:t>-</a:t>
            </a:r>
            <a:r>
              <a:rPr lang="es-ES" dirty="0" err="1"/>
              <a:t>Necrotroph</a:t>
            </a:r>
            <a:r>
              <a:rPr lang="es-ES" dirty="0"/>
              <a:t>-JA</a:t>
            </a:r>
            <a:endParaRPr lang="en-GB" dirty="0"/>
          </a:p>
        </p:txBody>
      </p:sp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F58C3458-9970-14A6-B5CB-547F2F29BEAC}"/>
              </a:ext>
            </a:extLst>
          </p:cNvPr>
          <p:cNvCxnSpPr>
            <a:cxnSpLocks/>
          </p:cNvCxnSpPr>
          <p:nvPr/>
        </p:nvCxnSpPr>
        <p:spPr>
          <a:xfrm>
            <a:off x="7907552" y="3669491"/>
            <a:ext cx="17033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ángulo 12">
            <a:extLst>
              <a:ext uri="{FF2B5EF4-FFF2-40B4-BE49-F238E27FC236}">
                <a16:creationId xmlns:a16="http://schemas.microsoft.com/office/drawing/2014/main" id="{0E5F9DA2-CAD9-D834-ACBB-C720A1BEF4A5}"/>
              </a:ext>
            </a:extLst>
          </p:cNvPr>
          <p:cNvSpPr/>
          <p:nvPr/>
        </p:nvSpPr>
        <p:spPr>
          <a:xfrm>
            <a:off x="6855566" y="3190674"/>
            <a:ext cx="908323" cy="797663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AD8826E5-44FF-9F3F-15CC-0C582507C3B9}"/>
              </a:ext>
            </a:extLst>
          </p:cNvPr>
          <p:cNvSpPr txBox="1"/>
          <p:nvPr/>
        </p:nvSpPr>
        <p:spPr>
          <a:xfrm>
            <a:off x="9812955" y="3429000"/>
            <a:ext cx="24148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LOX, PR3- JA</a:t>
            </a:r>
            <a:endParaRPr lang="en-GB" dirty="0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61C7A965-35AF-7373-6662-FC6D2424247D}"/>
              </a:ext>
            </a:extLst>
          </p:cNvPr>
          <p:cNvSpPr/>
          <p:nvPr/>
        </p:nvSpPr>
        <p:spPr>
          <a:xfrm>
            <a:off x="5879111" y="3190674"/>
            <a:ext cx="216890" cy="23832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7B85C05A-E44A-EE98-1CCE-1AFEF4A0BDF4}"/>
              </a:ext>
            </a:extLst>
          </p:cNvPr>
          <p:cNvSpPr/>
          <p:nvPr/>
        </p:nvSpPr>
        <p:spPr>
          <a:xfrm>
            <a:off x="6803685" y="4131368"/>
            <a:ext cx="216890" cy="23832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7" name="Conector recto de flecha 16">
            <a:extLst>
              <a:ext uri="{FF2B5EF4-FFF2-40B4-BE49-F238E27FC236}">
                <a16:creationId xmlns:a16="http://schemas.microsoft.com/office/drawing/2014/main" id="{0C03A233-CD10-172B-2A53-D5D9E7113949}"/>
              </a:ext>
            </a:extLst>
          </p:cNvPr>
          <p:cNvCxnSpPr>
            <a:cxnSpLocks/>
          </p:cNvCxnSpPr>
          <p:nvPr/>
        </p:nvCxnSpPr>
        <p:spPr>
          <a:xfrm>
            <a:off x="6011967" y="3429000"/>
            <a:ext cx="274624" cy="25246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de flecha 18">
            <a:extLst>
              <a:ext uri="{FF2B5EF4-FFF2-40B4-BE49-F238E27FC236}">
                <a16:creationId xmlns:a16="http://schemas.microsoft.com/office/drawing/2014/main" id="{1F3EB992-AD9F-FA91-E6C7-7EA7D87DAF6C}"/>
              </a:ext>
            </a:extLst>
          </p:cNvPr>
          <p:cNvCxnSpPr>
            <a:cxnSpLocks/>
          </p:cNvCxnSpPr>
          <p:nvPr/>
        </p:nvCxnSpPr>
        <p:spPr>
          <a:xfrm flipH="1">
            <a:off x="6491199" y="4481736"/>
            <a:ext cx="420931" cy="13337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uadroTexto 20">
            <a:extLst>
              <a:ext uri="{FF2B5EF4-FFF2-40B4-BE49-F238E27FC236}">
                <a16:creationId xmlns:a16="http://schemas.microsoft.com/office/drawing/2014/main" id="{0540916A-76EF-1F9F-4EE4-86006261AA15}"/>
              </a:ext>
            </a:extLst>
          </p:cNvPr>
          <p:cNvSpPr txBox="1"/>
          <p:nvPr/>
        </p:nvSpPr>
        <p:spPr>
          <a:xfrm>
            <a:off x="5542856" y="5973600"/>
            <a:ext cx="59163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Ethylene</a:t>
            </a:r>
            <a:r>
              <a:rPr lang="es-ES" dirty="0"/>
              <a:t>- </a:t>
            </a:r>
            <a:r>
              <a:rPr lang="es-ES" dirty="0" err="1"/>
              <a:t>Lidoy’s</a:t>
            </a:r>
            <a:r>
              <a:rPr lang="es-ES" dirty="0"/>
              <a:t> </a:t>
            </a:r>
            <a:r>
              <a:rPr lang="es-ES" dirty="0" err="1"/>
              <a:t>paper</a:t>
            </a:r>
            <a:r>
              <a:rPr lang="es-ES" dirty="0"/>
              <a:t> (MIR </a:t>
            </a:r>
            <a:r>
              <a:rPr lang="es-ES" dirty="0" err="1"/>
              <a:t>against</a:t>
            </a:r>
            <a:r>
              <a:rPr lang="es-ES" dirty="0"/>
              <a:t> </a:t>
            </a:r>
            <a:r>
              <a:rPr lang="es-ES" dirty="0" err="1"/>
              <a:t>spodoptera</a:t>
            </a:r>
            <a:r>
              <a:rPr lang="es-ES" dirty="0"/>
              <a:t> </a:t>
            </a:r>
            <a:r>
              <a:rPr lang="es-ES" dirty="0" err="1"/>
              <a:t>mediated</a:t>
            </a:r>
            <a:r>
              <a:rPr lang="es-ES" dirty="0"/>
              <a:t> </a:t>
            </a:r>
            <a:r>
              <a:rPr lang="es-ES" dirty="0" err="1"/>
              <a:t>by</a:t>
            </a:r>
            <a:r>
              <a:rPr lang="es-ES" dirty="0"/>
              <a:t> ET </a:t>
            </a:r>
            <a:r>
              <a:rPr lang="es-ES" dirty="0" err="1"/>
              <a:t>singnaling</a:t>
            </a:r>
            <a:r>
              <a:rPr lang="es-ES" dirty="0"/>
              <a:t>)</a:t>
            </a:r>
            <a:endParaRPr lang="en-GB" dirty="0"/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FEC84349-F256-B650-83E0-622875393A03}"/>
              </a:ext>
            </a:extLst>
          </p:cNvPr>
          <p:cNvSpPr txBox="1"/>
          <p:nvPr/>
        </p:nvSpPr>
        <p:spPr>
          <a:xfrm>
            <a:off x="865762" y="184826"/>
            <a:ext cx="2976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PSS at </a:t>
            </a:r>
            <a:r>
              <a:rPr lang="es-ES" dirty="0" err="1"/>
              <a:t>Ath</a:t>
            </a:r>
            <a:r>
              <a:rPr lang="es-ES" dirty="0"/>
              <a:t> ID</a:t>
            </a:r>
            <a:endParaRPr lang="en-GB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D04F43F-B5F5-CDEF-5E1A-8732194C02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1" y="4131368"/>
            <a:ext cx="4283005" cy="2524647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1751CA32-411A-55A9-0EF4-39BBA83B12D4}"/>
              </a:ext>
            </a:extLst>
          </p:cNvPr>
          <p:cNvSpPr txBox="1"/>
          <p:nvPr/>
        </p:nvSpPr>
        <p:spPr>
          <a:xfrm>
            <a:off x="8501019" y="116753"/>
            <a:ext cx="19527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>
                <a:solidFill>
                  <a:srgbClr val="002060"/>
                </a:solidFill>
              </a:rPr>
              <a:t>RNA-</a:t>
            </a:r>
            <a:r>
              <a:rPr lang="es-ES" sz="2000" b="1" dirty="0" err="1">
                <a:solidFill>
                  <a:srgbClr val="002060"/>
                </a:solidFill>
              </a:rPr>
              <a:t>seq</a:t>
            </a:r>
            <a:endParaRPr lang="en-GB" sz="20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0365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adroTexto 7">
            <a:extLst>
              <a:ext uri="{FF2B5EF4-FFF2-40B4-BE49-F238E27FC236}">
                <a16:creationId xmlns:a16="http://schemas.microsoft.com/office/drawing/2014/main" id="{2672F2D7-E7E6-01D9-DFB8-8B2A816369FC}"/>
              </a:ext>
            </a:extLst>
          </p:cNvPr>
          <p:cNvSpPr txBox="1"/>
          <p:nvPr/>
        </p:nvSpPr>
        <p:spPr>
          <a:xfrm>
            <a:off x="167303" y="262692"/>
            <a:ext cx="1625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u="sng" dirty="0" err="1">
                <a:solidFill>
                  <a:schemeClr val="accent5">
                    <a:lumMod val="75000"/>
                  </a:schemeClr>
                </a:solidFill>
              </a:rPr>
              <a:t>Maria’s</a:t>
            </a:r>
            <a:r>
              <a:rPr lang="es-ES" b="1" u="sng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s-ES" b="1" u="sng" dirty="0" err="1">
                <a:solidFill>
                  <a:schemeClr val="accent5">
                    <a:lumMod val="75000"/>
                  </a:schemeClr>
                </a:solidFill>
              </a:rPr>
              <a:t>thesis</a:t>
            </a:r>
            <a:endParaRPr lang="en-GB" b="1" u="sng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8FFEA5E3-38F5-4D64-30C3-7F419DEC36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083" y="837407"/>
            <a:ext cx="7764803" cy="1569733"/>
          </a:xfrm>
          <a:prstGeom prst="rect">
            <a:avLst/>
          </a:prstGeom>
        </p:spPr>
      </p:pic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DDDEE455-661F-E4D8-A5A3-28D8EC110F4F}"/>
              </a:ext>
            </a:extLst>
          </p:cNvPr>
          <p:cNvCxnSpPr>
            <a:cxnSpLocks/>
          </p:cNvCxnSpPr>
          <p:nvPr/>
        </p:nvCxnSpPr>
        <p:spPr>
          <a:xfrm>
            <a:off x="7723761" y="1820324"/>
            <a:ext cx="1131650" cy="10217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uadroTexto 9">
            <a:extLst>
              <a:ext uri="{FF2B5EF4-FFF2-40B4-BE49-F238E27FC236}">
                <a16:creationId xmlns:a16="http://schemas.microsoft.com/office/drawing/2014/main" id="{8AF61BDA-CD65-FD06-5CF6-A5BA5665C84B}"/>
              </a:ext>
            </a:extLst>
          </p:cNvPr>
          <p:cNvSpPr txBox="1"/>
          <p:nvPr/>
        </p:nvSpPr>
        <p:spPr>
          <a:xfrm>
            <a:off x="8855411" y="3059668"/>
            <a:ext cx="288587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solidFill>
                  <a:srgbClr val="002060"/>
                </a:solidFill>
              </a:rPr>
              <a:t>JA-DEPENDENT RESPONSES</a:t>
            </a:r>
            <a:endParaRPr lang="en-GB" sz="2800" b="1" dirty="0">
              <a:solidFill>
                <a:srgbClr val="002060"/>
              </a:solidFill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6EB491D7-3952-8365-C6ED-008CBEA9413B}"/>
              </a:ext>
            </a:extLst>
          </p:cNvPr>
          <p:cNvSpPr txBox="1"/>
          <p:nvPr/>
        </p:nvSpPr>
        <p:spPr>
          <a:xfrm>
            <a:off x="1682883" y="339636"/>
            <a:ext cx="66731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>
                <a:solidFill>
                  <a:srgbClr val="002060"/>
                </a:solidFill>
              </a:rPr>
              <a:t>JA mediates defense </a:t>
            </a:r>
            <a:r>
              <a:rPr lang="es-ES" sz="2400" b="1" dirty="0" err="1">
                <a:solidFill>
                  <a:srgbClr val="002060"/>
                </a:solidFill>
              </a:rPr>
              <a:t>against</a:t>
            </a:r>
            <a:r>
              <a:rPr lang="es-ES" sz="2400" b="1" dirty="0">
                <a:solidFill>
                  <a:srgbClr val="002060"/>
                </a:solidFill>
              </a:rPr>
              <a:t> </a:t>
            </a:r>
            <a:r>
              <a:rPr lang="es-ES" sz="2400" b="1" dirty="0" err="1">
                <a:solidFill>
                  <a:srgbClr val="002060"/>
                </a:solidFill>
              </a:rPr>
              <a:t>necrotrophs</a:t>
            </a:r>
            <a:endParaRPr lang="en-GB" sz="2400" b="1" dirty="0">
              <a:solidFill>
                <a:srgbClr val="002060"/>
              </a:solidFill>
            </a:endParaRP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60B95E01-82EF-30A8-8E22-179DA56B0E78}"/>
              </a:ext>
            </a:extLst>
          </p:cNvPr>
          <p:cNvSpPr txBox="1"/>
          <p:nvPr/>
        </p:nvSpPr>
        <p:spPr>
          <a:xfrm>
            <a:off x="1729621" y="2316377"/>
            <a:ext cx="66731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>
                <a:solidFill>
                  <a:srgbClr val="002060"/>
                </a:solidFill>
              </a:rPr>
              <a:t>JA mediates defense </a:t>
            </a:r>
            <a:r>
              <a:rPr lang="es-ES" sz="2400" b="1" dirty="0" err="1">
                <a:solidFill>
                  <a:srgbClr val="002060"/>
                </a:solidFill>
              </a:rPr>
              <a:t>against</a:t>
            </a:r>
            <a:r>
              <a:rPr lang="es-ES" sz="2400" b="1" dirty="0">
                <a:solidFill>
                  <a:srgbClr val="002060"/>
                </a:solidFill>
              </a:rPr>
              <a:t> mites</a:t>
            </a:r>
            <a:endParaRPr lang="en-GB" sz="2400" b="1" dirty="0">
              <a:solidFill>
                <a:srgbClr val="002060"/>
              </a:solidFill>
            </a:endParaRPr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145B4BAF-1CAE-6FC5-1301-DC4AA38F0F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083" y="2996842"/>
            <a:ext cx="6887183" cy="1609003"/>
          </a:xfrm>
          <a:prstGeom prst="rect">
            <a:avLst/>
          </a:prstGeom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EF96EB66-5034-3607-502E-9FD53BA62A1D}"/>
              </a:ext>
            </a:extLst>
          </p:cNvPr>
          <p:cNvSpPr txBox="1"/>
          <p:nvPr/>
        </p:nvSpPr>
        <p:spPr>
          <a:xfrm>
            <a:off x="1729620" y="4669863"/>
            <a:ext cx="66731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>
                <a:solidFill>
                  <a:srgbClr val="002060"/>
                </a:solidFill>
              </a:rPr>
              <a:t>MIR </a:t>
            </a:r>
            <a:r>
              <a:rPr lang="es-ES" sz="2400" b="1" dirty="0" err="1">
                <a:solidFill>
                  <a:srgbClr val="002060"/>
                </a:solidFill>
              </a:rPr>
              <a:t>is</a:t>
            </a:r>
            <a:r>
              <a:rPr lang="es-ES" sz="2400" b="1" dirty="0">
                <a:solidFill>
                  <a:srgbClr val="002060"/>
                </a:solidFill>
              </a:rPr>
              <a:t> JA-</a:t>
            </a:r>
            <a:r>
              <a:rPr lang="es-ES" sz="2400" b="1" dirty="0" err="1">
                <a:solidFill>
                  <a:srgbClr val="002060"/>
                </a:solidFill>
              </a:rPr>
              <a:t>dependent</a:t>
            </a:r>
            <a:endParaRPr lang="en-GB" sz="2400" b="1" dirty="0">
              <a:solidFill>
                <a:srgbClr val="002060"/>
              </a:solidFill>
            </a:endParaRPr>
          </a:p>
        </p:txBody>
      </p:sp>
      <p:pic>
        <p:nvPicPr>
          <p:cNvPr id="20" name="Imagen 19">
            <a:extLst>
              <a:ext uri="{FF2B5EF4-FFF2-40B4-BE49-F238E27FC236}">
                <a16:creationId xmlns:a16="http://schemas.microsoft.com/office/drawing/2014/main" id="{B67FAE01-716E-7CD7-2773-270504007F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223" y="5195547"/>
            <a:ext cx="7280538" cy="1636416"/>
          </a:xfrm>
          <a:prstGeom prst="rect">
            <a:avLst/>
          </a:prstGeom>
        </p:spPr>
      </p:pic>
      <p:cxnSp>
        <p:nvCxnSpPr>
          <p:cNvPr id="23" name="Conector recto de flecha 22">
            <a:extLst>
              <a:ext uri="{FF2B5EF4-FFF2-40B4-BE49-F238E27FC236}">
                <a16:creationId xmlns:a16="http://schemas.microsoft.com/office/drawing/2014/main" id="{63EAB1FE-2257-A2AD-EFE4-F6B9F2AF5360}"/>
              </a:ext>
            </a:extLst>
          </p:cNvPr>
          <p:cNvCxnSpPr>
            <a:cxnSpLocks/>
          </p:cNvCxnSpPr>
          <p:nvPr/>
        </p:nvCxnSpPr>
        <p:spPr>
          <a:xfrm>
            <a:off x="7148486" y="3709166"/>
            <a:ext cx="19079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cto de flecha 27">
            <a:extLst>
              <a:ext uri="{FF2B5EF4-FFF2-40B4-BE49-F238E27FC236}">
                <a16:creationId xmlns:a16="http://schemas.microsoft.com/office/drawing/2014/main" id="{968C14F6-0485-2554-8172-983383A0144F}"/>
              </a:ext>
            </a:extLst>
          </p:cNvPr>
          <p:cNvCxnSpPr>
            <a:cxnSpLocks/>
          </p:cNvCxnSpPr>
          <p:nvPr/>
        </p:nvCxnSpPr>
        <p:spPr>
          <a:xfrm flipV="1">
            <a:off x="7502988" y="4475812"/>
            <a:ext cx="1786927" cy="12454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434360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CB2B2068-B131-20B5-BC67-654C847675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669" y="1331017"/>
            <a:ext cx="5804747" cy="4195965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82D6FB81-38C1-C197-E795-725BAB1E5034}"/>
              </a:ext>
            </a:extLst>
          </p:cNvPr>
          <p:cNvSpPr txBox="1"/>
          <p:nvPr/>
        </p:nvSpPr>
        <p:spPr>
          <a:xfrm>
            <a:off x="645212" y="452496"/>
            <a:ext cx="60943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0" i="0" u="sng" strike="noStrike" dirty="0">
                <a:solidFill>
                  <a:srgbClr val="000000"/>
                </a:solidFill>
                <a:effectLst/>
                <a:latin typeface="Ubuntu" panose="020B0504030602030204" pitchFamily="34" charset="0"/>
              </a:rPr>
              <a:t>008_myco_infected_48h-control_48h.txt</a:t>
            </a:r>
            <a:r>
              <a:rPr lang="en-GB" dirty="0"/>
              <a:t> 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22F0F506-EABA-3DB8-B597-258E88EE4A1E}"/>
              </a:ext>
            </a:extLst>
          </p:cNvPr>
          <p:cNvSpPr txBox="1"/>
          <p:nvPr/>
        </p:nvSpPr>
        <p:spPr>
          <a:xfrm>
            <a:off x="655806" y="5851505"/>
            <a:ext cx="54401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Induction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JA, Et </a:t>
            </a:r>
            <a:r>
              <a:rPr lang="es-ES" dirty="0" err="1"/>
              <a:t>just</a:t>
            </a:r>
            <a:r>
              <a:rPr lang="es-ES" dirty="0"/>
              <a:t> </a:t>
            </a:r>
            <a:r>
              <a:rPr lang="es-ES" dirty="0" err="1"/>
              <a:t>like</a:t>
            </a:r>
            <a:r>
              <a:rPr lang="es-ES" dirty="0"/>
              <a:t> in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first</a:t>
            </a:r>
            <a:r>
              <a:rPr lang="es-ES" dirty="0"/>
              <a:t> </a:t>
            </a:r>
            <a:r>
              <a:rPr lang="es-ES" dirty="0" err="1"/>
              <a:t>contrast</a:t>
            </a:r>
            <a:endParaRPr lang="en-GB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8B8A9536-C318-C46E-BC71-0B0C797E7E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0977" y="1580338"/>
            <a:ext cx="3712900" cy="3697321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3A6ADF80-F77C-5943-71E5-2B4E6BEDB0CE}"/>
              </a:ext>
            </a:extLst>
          </p:cNvPr>
          <p:cNvSpPr txBox="1"/>
          <p:nvPr/>
        </p:nvSpPr>
        <p:spPr>
          <a:xfrm>
            <a:off x="7120977" y="5851505"/>
            <a:ext cx="54401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Induction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ET </a:t>
            </a:r>
            <a:r>
              <a:rPr lang="es-ES" dirty="0" err="1"/>
              <a:t>while</a:t>
            </a:r>
            <a:r>
              <a:rPr lang="es-ES" dirty="0"/>
              <a:t> </a:t>
            </a:r>
            <a:r>
              <a:rPr lang="es-ES" dirty="0" err="1"/>
              <a:t>blocking</a:t>
            </a:r>
            <a:r>
              <a:rPr lang="es-ES" dirty="0"/>
              <a:t> SA (negative </a:t>
            </a:r>
            <a:r>
              <a:rPr lang="es-ES" dirty="0" err="1"/>
              <a:t>crosstalk</a:t>
            </a:r>
            <a:r>
              <a:rPr lang="es-ES" dirty="0"/>
              <a:t>)</a:t>
            </a:r>
            <a:endParaRPr lang="en-GB"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E5E20715-730E-366A-3412-4F1E917C788C}"/>
              </a:ext>
            </a:extLst>
          </p:cNvPr>
          <p:cNvSpPr txBox="1"/>
          <p:nvPr/>
        </p:nvSpPr>
        <p:spPr>
          <a:xfrm>
            <a:off x="8501019" y="116753"/>
            <a:ext cx="19527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>
                <a:solidFill>
                  <a:srgbClr val="002060"/>
                </a:solidFill>
              </a:rPr>
              <a:t>RNA-</a:t>
            </a:r>
            <a:r>
              <a:rPr lang="es-ES" sz="2000" b="1" dirty="0" err="1">
                <a:solidFill>
                  <a:srgbClr val="002060"/>
                </a:solidFill>
              </a:rPr>
              <a:t>seq</a:t>
            </a:r>
            <a:endParaRPr lang="en-GB" sz="20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206903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1045B67D-8060-1653-3D8D-EA0CD1C013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5395" y="2101449"/>
            <a:ext cx="4240465" cy="4179008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A9A0B7EC-7BC4-5200-C227-0F8AE9E8846D}"/>
              </a:ext>
            </a:extLst>
          </p:cNvPr>
          <p:cNvSpPr txBox="1"/>
          <p:nvPr/>
        </p:nvSpPr>
        <p:spPr>
          <a:xfrm>
            <a:off x="5189706" y="263157"/>
            <a:ext cx="40515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 err="1"/>
              <a:t>PSS+biochemical</a:t>
            </a:r>
            <a:r>
              <a:rPr lang="es-ES" sz="2000" b="1" dirty="0"/>
              <a:t> </a:t>
            </a:r>
            <a:r>
              <a:rPr lang="es-ES" sz="2000" b="1" dirty="0" err="1"/>
              <a:t>network</a:t>
            </a:r>
            <a:endParaRPr lang="en-GB" sz="2000" b="1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BD403DDE-CD66-92C7-9595-FC66AAAEDA97}"/>
              </a:ext>
            </a:extLst>
          </p:cNvPr>
          <p:cNvSpPr txBox="1"/>
          <p:nvPr/>
        </p:nvSpPr>
        <p:spPr>
          <a:xfrm>
            <a:off x="5887666" y="631020"/>
            <a:ext cx="2937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1073 </a:t>
            </a:r>
            <a:r>
              <a:rPr lang="es-ES" dirty="0" err="1"/>
              <a:t>reactions</a:t>
            </a:r>
            <a:r>
              <a:rPr lang="es-ES" dirty="0"/>
              <a:t> </a:t>
            </a:r>
            <a:r>
              <a:rPr lang="es-ES" dirty="0" err="1"/>
              <a:t>on</a:t>
            </a:r>
            <a:r>
              <a:rPr lang="es-ES" dirty="0"/>
              <a:t> </a:t>
            </a:r>
            <a:r>
              <a:rPr lang="es-ES" dirty="0" err="1"/>
              <a:t>clade</a:t>
            </a:r>
            <a:r>
              <a:rPr lang="es-ES" dirty="0"/>
              <a:t> </a:t>
            </a:r>
            <a:r>
              <a:rPr lang="es-ES" dirty="0" err="1"/>
              <a:t>level</a:t>
            </a:r>
            <a:endParaRPr lang="en-GB" b="1" u="sng" dirty="0"/>
          </a:p>
        </p:txBody>
      </p:sp>
      <p:sp>
        <p:nvSpPr>
          <p:cNvPr id="8" name="Flecha: a la derecha 7">
            <a:extLst>
              <a:ext uri="{FF2B5EF4-FFF2-40B4-BE49-F238E27FC236}">
                <a16:creationId xmlns:a16="http://schemas.microsoft.com/office/drawing/2014/main" id="{3FC58BB3-3920-12E9-35C9-239ADDBC8408}"/>
              </a:ext>
            </a:extLst>
          </p:cNvPr>
          <p:cNvSpPr/>
          <p:nvPr/>
        </p:nvSpPr>
        <p:spPr>
          <a:xfrm>
            <a:off x="8731791" y="557505"/>
            <a:ext cx="454766" cy="1057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CCBF25CE-DFC2-7978-18C3-67A81B0CF2B3}"/>
              </a:ext>
            </a:extLst>
          </p:cNvPr>
          <p:cNvSpPr txBox="1"/>
          <p:nvPr/>
        </p:nvSpPr>
        <p:spPr>
          <a:xfrm>
            <a:off x="8582705" y="354021"/>
            <a:ext cx="30277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/>
              <a:t>Translate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Ath</a:t>
            </a:r>
            <a:r>
              <a:rPr lang="es-ES" dirty="0"/>
              <a:t>;</a:t>
            </a:r>
          </a:p>
          <a:p>
            <a:pPr algn="ctr"/>
            <a:r>
              <a:rPr lang="es-ES" dirty="0"/>
              <a:t> </a:t>
            </a:r>
            <a:r>
              <a:rPr lang="es-ES" dirty="0" err="1"/>
              <a:t>From</a:t>
            </a:r>
            <a:r>
              <a:rPr lang="es-ES" dirty="0"/>
              <a:t> </a:t>
            </a:r>
            <a:r>
              <a:rPr lang="es-ES" dirty="0" err="1"/>
              <a:t>Ath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Solyc</a:t>
            </a:r>
            <a:endParaRPr lang="en-GB" dirty="0"/>
          </a:p>
        </p:txBody>
      </p:sp>
      <p:sp>
        <p:nvSpPr>
          <p:cNvPr id="11" name="Flecha: a la derecha 10">
            <a:extLst>
              <a:ext uri="{FF2B5EF4-FFF2-40B4-BE49-F238E27FC236}">
                <a16:creationId xmlns:a16="http://schemas.microsoft.com/office/drawing/2014/main" id="{C16D84F1-13A3-A938-422C-B6CBC0B4A18D}"/>
              </a:ext>
            </a:extLst>
          </p:cNvPr>
          <p:cNvSpPr/>
          <p:nvPr/>
        </p:nvSpPr>
        <p:spPr>
          <a:xfrm rot="5400000">
            <a:off x="9922071" y="1174854"/>
            <a:ext cx="454766" cy="1057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72BF3868-7964-F78C-1DA4-C9A8D245C1DF}"/>
              </a:ext>
            </a:extLst>
          </p:cNvPr>
          <p:cNvSpPr txBox="1"/>
          <p:nvPr/>
        </p:nvSpPr>
        <p:spPr>
          <a:xfrm>
            <a:off x="8582705" y="1552811"/>
            <a:ext cx="30277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/>
              <a:t>Triplicate</a:t>
            </a:r>
            <a:r>
              <a:rPr lang="es-ES" dirty="0"/>
              <a:t> </a:t>
            </a:r>
            <a:r>
              <a:rPr lang="es-ES" dirty="0" err="1"/>
              <a:t>Solyc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Pro, RNA and </a:t>
            </a:r>
            <a:r>
              <a:rPr lang="es-ES" dirty="0" err="1"/>
              <a:t>Pph</a:t>
            </a:r>
            <a:endParaRPr lang="en-GB" dirty="0"/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C4D81509-9BB5-A8AC-F433-6B353A82C8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967" y="2166489"/>
            <a:ext cx="3983391" cy="4104678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11F165AA-1FD7-3C32-76A8-4871ACE1CC69}"/>
              </a:ext>
            </a:extLst>
          </p:cNvPr>
          <p:cNvSpPr txBox="1"/>
          <p:nvPr/>
        </p:nvSpPr>
        <p:spPr>
          <a:xfrm>
            <a:off x="1063593" y="286257"/>
            <a:ext cx="40515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 err="1"/>
              <a:t>Biochemical</a:t>
            </a:r>
            <a:r>
              <a:rPr lang="es-ES" sz="2000" b="1" dirty="0"/>
              <a:t> </a:t>
            </a:r>
            <a:r>
              <a:rPr lang="es-ES" sz="2000" b="1" dirty="0" err="1"/>
              <a:t>network</a:t>
            </a:r>
            <a:endParaRPr lang="en-GB" sz="2000" b="1" dirty="0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054C1234-D9E2-2308-02E0-246653C839DC}"/>
              </a:ext>
            </a:extLst>
          </p:cNvPr>
          <p:cNvSpPr txBox="1"/>
          <p:nvPr/>
        </p:nvSpPr>
        <p:spPr>
          <a:xfrm>
            <a:off x="1920604" y="659652"/>
            <a:ext cx="29377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/>
              <a:t>187</a:t>
            </a:r>
            <a:r>
              <a:rPr lang="es-ES" dirty="0"/>
              <a:t> </a:t>
            </a:r>
            <a:r>
              <a:rPr lang="es-ES" dirty="0" err="1"/>
              <a:t>reactions</a:t>
            </a:r>
            <a:r>
              <a:rPr lang="es-ES" dirty="0"/>
              <a:t> </a:t>
            </a:r>
            <a:r>
              <a:rPr lang="es-ES" dirty="0" err="1"/>
              <a:t>by</a:t>
            </a:r>
            <a:r>
              <a:rPr lang="es-ES" dirty="0"/>
              <a:t> </a:t>
            </a:r>
            <a:r>
              <a:rPr lang="es-ES" dirty="0" err="1"/>
              <a:t>hand</a:t>
            </a:r>
            <a:r>
              <a:rPr lang="es-ES" dirty="0"/>
              <a:t> </a:t>
            </a:r>
            <a:r>
              <a:rPr lang="es-ES" dirty="0" err="1"/>
              <a:t>connecting</a:t>
            </a:r>
            <a:r>
              <a:rPr lang="es-ES" dirty="0"/>
              <a:t> </a:t>
            </a:r>
            <a:r>
              <a:rPr lang="es-ES" dirty="0" err="1"/>
              <a:t>Met-Met</a:t>
            </a:r>
            <a:r>
              <a:rPr lang="es-ES" dirty="0"/>
              <a:t>, </a:t>
            </a:r>
            <a:r>
              <a:rPr lang="es-ES" dirty="0" err="1"/>
              <a:t>Enz-Enz</a:t>
            </a:r>
            <a:r>
              <a:rPr lang="es-ES" dirty="0"/>
              <a:t> and </a:t>
            </a:r>
            <a:r>
              <a:rPr lang="es-ES" dirty="0" err="1"/>
              <a:t>Enz-Met</a:t>
            </a:r>
            <a:endParaRPr lang="en-GB" b="1" u="sng" dirty="0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67B10BB6-E8C0-A7F6-177C-A66468978300}"/>
              </a:ext>
            </a:extLst>
          </p:cNvPr>
          <p:cNvSpPr txBox="1"/>
          <p:nvPr/>
        </p:nvSpPr>
        <p:spPr>
          <a:xfrm>
            <a:off x="5493934" y="1335001"/>
            <a:ext cx="3747342" cy="8156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b="1" dirty="0">
                <a:solidFill>
                  <a:schemeClr val="accent5">
                    <a:lumMod val="75000"/>
                  </a:schemeClr>
                </a:solidFill>
              </a:rPr>
              <a:t>TABLE with </a:t>
            </a:r>
            <a:r>
              <a:rPr lang="en-GB" sz="1200" b="1" dirty="0" err="1">
                <a:solidFill>
                  <a:schemeClr val="accent5">
                    <a:lumMod val="75000"/>
                  </a:schemeClr>
                </a:solidFill>
              </a:rPr>
              <a:t>logFC</a:t>
            </a:r>
            <a:r>
              <a:rPr lang="en-GB" sz="1200" b="1" dirty="0">
                <a:solidFill>
                  <a:schemeClr val="accent5">
                    <a:lumMod val="75000"/>
                  </a:schemeClr>
                </a:solidFill>
              </a:rPr>
              <a:t> filtered by 0.05 </a:t>
            </a:r>
            <a:r>
              <a:rPr lang="en-GB" sz="1100" dirty="0">
                <a:hlinkClick r:id="rId4"/>
              </a:rPr>
              <a:t>https://github.com/NIB-SI/UJI-Omics-phd/blob/main/_I_UJI-Omics-phd/_S_multiOmicsIntegra/_A_09_NetworksSKM-R/output/FC_all_analysis_MM_2023-08-28.xlsx</a:t>
            </a:r>
            <a:endParaRPr lang="en-GB" sz="1100" dirty="0"/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3F9CA828-F6D7-45EC-B460-E1600479D72B}"/>
              </a:ext>
            </a:extLst>
          </p:cNvPr>
          <p:cNvSpPr txBox="1"/>
          <p:nvPr/>
        </p:nvSpPr>
        <p:spPr>
          <a:xfrm>
            <a:off x="274566" y="61633"/>
            <a:ext cx="2976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PSS </a:t>
            </a:r>
            <a:r>
              <a:rPr lang="es-ES" dirty="0" err="1"/>
              <a:t>Sly</a:t>
            </a:r>
            <a:r>
              <a:rPr lang="es-ES" dirty="0"/>
              <a:t> </a:t>
            </a:r>
            <a:r>
              <a:rPr lang="es-ES" dirty="0" err="1"/>
              <a:t>based</a:t>
            </a:r>
            <a:endParaRPr lang="en-GB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181173D7-AE3C-7E7B-D308-B6D2D55E2F4A}"/>
              </a:ext>
            </a:extLst>
          </p:cNvPr>
          <p:cNvSpPr txBox="1"/>
          <p:nvPr/>
        </p:nvSpPr>
        <p:spPr>
          <a:xfrm>
            <a:off x="903575" y="6366102"/>
            <a:ext cx="1292806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0" i="0" u="sng" strike="noStrike" dirty="0">
                <a:solidFill>
                  <a:srgbClr val="1155CC"/>
                </a:solidFill>
                <a:effectLst/>
                <a:latin typeface="Arial" panose="020B0604020202020204" pitchFamily="34" charset="0"/>
                <a:hlinkClick r:id="rId5"/>
              </a:rPr>
              <a:t>https://github.com/NIB-SI/UJI-Omics-phd/tree/main/_I_UJI-Omics-phd/_S_multiOmicsIntegra/_A_09_NetworksSKM-R/output</a:t>
            </a:r>
            <a:r>
              <a:rPr lang="en-GB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PSS-Sly_edges.txt and PSS-Sly_nodes.txt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217484357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91DC2283-833E-840C-38C0-00EF419C2321}"/>
              </a:ext>
            </a:extLst>
          </p:cNvPr>
          <p:cNvSpPr txBox="1"/>
          <p:nvPr/>
        </p:nvSpPr>
        <p:spPr>
          <a:xfrm>
            <a:off x="4991911" y="311286"/>
            <a:ext cx="4319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 err="1">
                <a:solidFill>
                  <a:schemeClr val="accent5">
                    <a:lumMod val="50000"/>
                  </a:schemeClr>
                </a:solidFill>
              </a:rPr>
              <a:t>Conclusions</a:t>
            </a:r>
            <a:endParaRPr lang="en-GB" sz="28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69E5590B-E15E-41EA-9418-099DC25B8885}"/>
              </a:ext>
            </a:extLst>
          </p:cNvPr>
          <p:cNvSpPr txBox="1"/>
          <p:nvPr/>
        </p:nvSpPr>
        <p:spPr>
          <a:xfrm>
            <a:off x="1254864" y="1214695"/>
            <a:ext cx="104377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Mycorrhizal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symbiosis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have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an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huge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impact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on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 Pro,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Pph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,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Met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 and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Enz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profile</a:t>
            </a:r>
            <a:endParaRPr lang="es-ES" sz="20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81A4B0B5-B278-3875-6E8C-7EABE50B9FE0}"/>
              </a:ext>
            </a:extLst>
          </p:cNvPr>
          <p:cNvSpPr txBox="1"/>
          <p:nvPr/>
        </p:nvSpPr>
        <p:spPr>
          <a:xfrm>
            <a:off x="1254864" y="1830096"/>
            <a:ext cx="104377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Protein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 and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phosphorilated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proteins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that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participate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on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 defense are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accumulated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 in AM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inf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plants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.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These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proteins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could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explain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the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enhance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resistanced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observed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.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6D91386A-5FF2-3AED-3DD8-94448A58A77B}"/>
              </a:ext>
            </a:extLst>
          </p:cNvPr>
          <p:cNvSpPr txBox="1"/>
          <p:nvPr/>
        </p:nvSpPr>
        <p:spPr>
          <a:xfrm>
            <a:off x="1167316" y="3028890"/>
            <a:ext cx="104377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Precursors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of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phenylpropanoids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pathway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 as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well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 as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flavonoids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 are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accumulated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 in AM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inf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plants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.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D661C762-AA18-7D13-D87D-83696E553247}"/>
              </a:ext>
            </a:extLst>
          </p:cNvPr>
          <p:cNvSpPr txBox="1"/>
          <p:nvPr/>
        </p:nvSpPr>
        <p:spPr>
          <a:xfrm>
            <a:off x="1254864" y="3919908"/>
            <a:ext cx="104377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Phosphoproteomics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 and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metabolomics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 are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positively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correlated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7956650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91DC2283-833E-840C-38C0-00EF419C2321}"/>
              </a:ext>
            </a:extLst>
          </p:cNvPr>
          <p:cNvSpPr txBox="1"/>
          <p:nvPr/>
        </p:nvSpPr>
        <p:spPr>
          <a:xfrm>
            <a:off x="4786011" y="1245142"/>
            <a:ext cx="4319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>
                <a:solidFill>
                  <a:schemeClr val="accent5">
                    <a:lumMod val="50000"/>
                  </a:schemeClr>
                </a:solidFill>
              </a:rPr>
              <a:t>FUTURE PLANTS</a:t>
            </a:r>
            <a:endParaRPr lang="en-GB" sz="28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69E5590B-E15E-41EA-9418-099DC25B8885}"/>
              </a:ext>
            </a:extLst>
          </p:cNvPr>
          <p:cNvSpPr txBox="1"/>
          <p:nvPr/>
        </p:nvSpPr>
        <p:spPr>
          <a:xfrm>
            <a:off x="2881008" y="2276910"/>
            <a:ext cx="642998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>
                <a:solidFill>
                  <a:schemeClr val="accent1">
                    <a:lumMod val="50000"/>
                  </a:schemeClr>
                </a:solidFill>
              </a:rPr>
              <a:t>Run </a:t>
            </a:r>
            <a:r>
              <a:rPr lang="es-ES" sz="2400" b="1" dirty="0" err="1">
                <a:solidFill>
                  <a:schemeClr val="accent1">
                    <a:lumMod val="50000"/>
                  </a:schemeClr>
                </a:solidFill>
              </a:rPr>
              <a:t>DiABLO</a:t>
            </a:r>
            <a:r>
              <a:rPr lang="es-ES" sz="2400" b="1" dirty="0">
                <a:solidFill>
                  <a:schemeClr val="accent1">
                    <a:lumMod val="50000"/>
                  </a:schemeClr>
                </a:solidFill>
              </a:rPr>
              <a:t> (</a:t>
            </a:r>
            <a:r>
              <a:rPr lang="es-ES" sz="2400" b="1" dirty="0" err="1">
                <a:solidFill>
                  <a:schemeClr val="accent1">
                    <a:lumMod val="50000"/>
                  </a:schemeClr>
                </a:solidFill>
              </a:rPr>
              <a:t>Mixomics</a:t>
            </a:r>
            <a:r>
              <a:rPr lang="es-ES" sz="2400" b="1" dirty="0">
                <a:solidFill>
                  <a:schemeClr val="accent1">
                    <a:lumMod val="50000"/>
                  </a:schemeClr>
                </a:solidFill>
              </a:rPr>
              <a:t>) </a:t>
            </a:r>
            <a:r>
              <a:rPr lang="es-ES" sz="2400" b="1" dirty="0" err="1">
                <a:solidFill>
                  <a:schemeClr val="accent1">
                    <a:lumMod val="50000"/>
                  </a:schemeClr>
                </a:solidFill>
              </a:rPr>
              <a:t>for</a:t>
            </a:r>
            <a:r>
              <a:rPr lang="es-ES" sz="24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2400" b="1" dirty="0" err="1">
                <a:solidFill>
                  <a:schemeClr val="accent1">
                    <a:lumMod val="50000"/>
                  </a:schemeClr>
                </a:solidFill>
              </a:rPr>
              <a:t>all</a:t>
            </a:r>
            <a:r>
              <a:rPr lang="es-ES" sz="2400" b="1" dirty="0">
                <a:solidFill>
                  <a:schemeClr val="accent1">
                    <a:lumMod val="50000"/>
                  </a:schemeClr>
                </a:solidFill>
              </a:rPr>
              <a:t> 5 </a:t>
            </a:r>
            <a:r>
              <a:rPr lang="es-ES" sz="2400" b="1" dirty="0" err="1">
                <a:solidFill>
                  <a:schemeClr val="accent1">
                    <a:lumMod val="50000"/>
                  </a:schemeClr>
                </a:solidFill>
              </a:rPr>
              <a:t>levels</a:t>
            </a:r>
            <a:endParaRPr lang="es-ES" sz="2400" b="1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es-ES" sz="2400" b="1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r>
              <a:rPr lang="en-GB" sz="2400" b="1" dirty="0">
                <a:solidFill>
                  <a:schemeClr val="accent1">
                    <a:lumMod val="50000"/>
                  </a:schemeClr>
                </a:solidFill>
              </a:rPr>
              <a:t>Custom Biochemical networks </a:t>
            </a:r>
          </a:p>
          <a:p>
            <a:pPr algn="ctr"/>
            <a:endParaRPr lang="en-GB" sz="2400" b="1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r>
              <a:rPr lang="en-GB" sz="2400" b="1" dirty="0">
                <a:solidFill>
                  <a:schemeClr val="accent1">
                    <a:lumMod val="50000"/>
                  </a:schemeClr>
                </a:solidFill>
              </a:rPr>
              <a:t>Join the network with PSS Sly based</a:t>
            </a:r>
            <a:endParaRPr lang="es-ES" sz="2400" b="1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179463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9D1D31BA-7A06-DE08-5A99-EADF64B303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067520" y="687116"/>
            <a:ext cx="5516106" cy="3506821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A877309F-EE25-F548-DCF0-FCE5C29B9A2C}"/>
              </a:ext>
            </a:extLst>
          </p:cNvPr>
          <p:cNvSpPr txBox="1"/>
          <p:nvPr/>
        </p:nvSpPr>
        <p:spPr>
          <a:xfrm>
            <a:off x="3824527" y="4357911"/>
            <a:ext cx="50470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 err="1">
                <a:solidFill>
                  <a:schemeClr val="accent5">
                    <a:lumMod val="50000"/>
                  </a:schemeClr>
                </a:solidFill>
              </a:rPr>
              <a:t>Thank</a:t>
            </a:r>
            <a:r>
              <a:rPr lang="es-ES" sz="2800" b="1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s-ES" sz="2800" b="1" dirty="0" err="1">
                <a:solidFill>
                  <a:schemeClr val="accent5">
                    <a:lumMod val="50000"/>
                  </a:schemeClr>
                </a:solidFill>
              </a:rPr>
              <a:t>you</a:t>
            </a:r>
            <a:r>
              <a:rPr lang="es-ES" sz="2800" b="1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s-ES" sz="2800" b="1" dirty="0" err="1">
                <a:solidFill>
                  <a:schemeClr val="accent5">
                    <a:lumMod val="50000"/>
                  </a:schemeClr>
                </a:solidFill>
              </a:rPr>
              <a:t>for</a:t>
            </a:r>
            <a:r>
              <a:rPr lang="es-ES" sz="2800" b="1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s-ES" sz="2800" b="1" dirty="0" err="1">
                <a:solidFill>
                  <a:schemeClr val="accent5">
                    <a:lumMod val="50000"/>
                  </a:schemeClr>
                </a:solidFill>
              </a:rPr>
              <a:t>your</a:t>
            </a:r>
            <a:r>
              <a:rPr lang="es-ES" sz="2800" b="1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s-ES" sz="2800" b="1" dirty="0" err="1">
                <a:solidFill>
                  <a:schemeClr val="accent5">
                    <a:lumMod val="50000"/>
                  </a:schemeClr>
                </a:solidFill>
              </a:rPr>
              <a:t>attention</a:t>
            </a:r>
            <a:r>
              <a:rPr lang="es-ES" sz="2800" b="1" dirty="0">
                <a:solidFill>
                  <a:schemeClr val="accent5">
                    <a:lumMod val="50000"/>
                  </a:schemeClr>
                </a:solidFill>
              </a:rPr>
              <a:t>!</a:t>
            </a:r>
            <a:endParaRPr lang="en-GB" sz="2800" b="1"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977897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C6E33B7-954D-98A5-4EE8-D9F8B73174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3250" y="0"/>
            <a:ext cx="8445500" cy="6858000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26EF5112-97A9-7670-44D2-B4973A4BD9B1}"/>
              </a:ext>
            </a:extLst>
          </p:cNvPr>
          <p:cNvSpPr txBox="1"/>
          <p:nvPr/>
        </p:nvSpPr>
        <p:spPr>
          <a:xfrm>
            <a:off x="265078" y="210421"/>
            <a:ext cx="10676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 err="1">
                <a:solidFill>
                  <a:schemeClr val="accent1">
                    <a:lumMod val="75000"/>
                  </a:schemeClr>
                </a:solidFill>
              </a:rPr>
              <a:t>Pph</a:t>
            </a:r>
            <a:endParaRPr lang="es-ES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56515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585F41E8-BC98-DC44-1C86-DBEA255660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3823" y="714983"/>
            <a:ext cx="6844353" cy="5836596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93AADF27-67A7-6A83-5EFC-9F7508519F16}"/>
              </a:ext>
            </a:extLst>
          </p:cNvPr>
          <p:cNvSpPr txBox="1"/>
          <p:nvPr/>
        </p:nvSpPr>
        <p:spPr>
          <a:xfrm>
            <a:off x="265078" y="210421"/>
            <a:ext cx="10676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 err="1">
                <a:solidFill>
                  <a:schemeClr val="accent1">
                    <a:lumMod val="75000"/>
                  </a:schemeClr>
                </a:solidFill>
              </a:rPr>
              <a:t>Pph</a:t>
            </a:r>
            <a:endParaRPr lang="es-E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F1B5F2B8-EAB1-F113-8182-30F16071466E}"/>
              </a:ext>
            </a:extLst>
          </p:cNvPr>
          <p:cNvSpPr txBox="1"/>
          <p:nvPr/>
        </p:nvSpPr>
        <p:spPr>
          <a:xfrm>
            <a:off x="3215103" y="54858"/>
            <a:ext cx="64639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CLUSTER PLOTING USING GOWER’S DISTANCE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959FB617-DC08-FC9D-24AA-106E21B71210}"/>
              </a:ext>
            </a:extLst>
          </p:cNvPr>
          <p:cNvSpPr/>
          <p:nvPr/>
        </p:nvSpPr>
        <p:spPr>
          <a:xfrm>
            <a:off x="5813568" y="1267836"/>
            <a:ext cx="2931598" cy="239951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756CFDF4-625A-AD76-5C63-AB3030747BAF}"/>
              </a:ext>
            </a:extLst>
          </p:cNvPr>
          <p:cNvCxnSpPr>
            <a:cxnSpLocks/>
          </p:cNvCxnSpPr>
          <p:nvPr/>
        </p:nvCxnSpPr>
        <p:spPr>
          <a:xfrm flipH="1" flipV="1">
            <a:off x="7811312" y="1793130"/>
            <a:ext cx="1867710" cy="8138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uadroTexto 9">
            <a:extLst>
              <a:ext uri="{FF2B5EF4-FFF2-40B4-BE49-F238E27FC236}">
                <a16:creationId xmlns:a16="http://schemas.microsoft.com/office/drawing/2014/main" id="{85B7BE2D-BE6D-5F19-48D2-0EE9D4F98D56}"/>
              </a:ext>
            </a:extLst>
          </p:cNvPr>
          <p:cNvSpPr txBox="1"/>
          <p:nvPr/>
        </p:nvSpPr>
        <p:spPr>
          <a:xfrm>
            <a:off x="9335309" y="2595930"/>
            <a:ext cx="30771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 err="1">
                <a:solidFill>
                  <a:srgbClr val="002060"/>
                </a:solidFill>
              </a:rPr>
              <a:t>Impact</a:t>
            </a:r>
            <a:r>
              <a:rPr lang="es-ES" sz="2000" b="1" dirty="0">
                <a:solidFill>
                  <a:srgbClr val="002060"/>
                </a:solidFill>
              </a:rPr>
              <a:t> </a:t>
            </a:r>
            <a:r>
              <a:rPr lang="es-ES" sz="2000" b="1" dirty="0" err="1">
                <a:solidFill>
                  <a:srgbClr val="002060"/>
                </a:solidFill>
              </a:rPr>
              <a:t>of</a:t>
            </a:r>
            <a:r>
              <a:rPr lang="es-ES" sz="2000" b="1" dirty="0">
                <a:solidFill>
                  <a:srgbClr val="002060"/>
                </a:solidFill>
              </a:rPr>
              <a:t> </a:t>
            </a:r>
            <a:r>
              <a:rPr lang="es-ES" sz="2000" b="1" dirty="0" err="1">
                <a:solidFill>
                  <a:srgbClr val="002060"/>
                </a:solidFill>
              </a:rPr>
              <a:t>infection</a:t>
            </a:r>
            <a:endParaRPr lang="en-GB" sz="20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282260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9732F379-DE60-114E-E0AB-B4FF82FA38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5923" y="462870"/>
            <a:ext cx="7438545" cy="6395129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939D8E27-985C-F1D9-FDE4-69F08F97E0D3}"/>
              </a:ext>
            </a:extLst>
          </p:cNvPr>
          <p:cNvSpPr txBox="1"/>
          <p:nvPr/>
        </p:nvSpPr>
        <p:spPr>
          <a:xfrm>
            <a:off x="3215103" y="54858"/>
            <a:ext cx="64639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CLUSTER PLOTING USING GOWER’S DISTANCE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35D9B8ED-49ED-97DD-D77C-F9C008393245}"/>
              </a:ext>
            </a:extLst>
          </p:cNvPr>
          <p:cNvSpPr txBox="1"/>
          <p:nvPr/>
        </p:nvSpPr>
        <p:spPr>
          <a:xfrm>
            <a:off x="265078" y="210421"/>
            <a:ext cx="10676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>
                <a:solidFill>
                  <a:schemeClr val="accent1">
                    <a:lumMod val="75000"/>
                  </a:schemeClr>
                </a:solidFill>
              </a:rPr>
              <a:t>Pro</a:t>
            </a:r>
          </a:p>
        </p:txBody>
      </p:sp>
    </p:spTree>
    <p:extLst>
      <p:ext uri="{BB962C8B-B14F-4D97-AF65-F5344CB8AC3E}">
        <p14:creationId xmlns:p14="http://schemas.microsoft.com/office/powerpoint/2010/main" val="213050187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FEA36A79-D8DE-08A8-0498-E0BF9944B6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618" y="0"/>
            <a:ext cx="8124764" cy="6858000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D6AB9D1D-145E-B396-5117-059D03C4E1DC}"/>
              </a:ext>
            </a:extLst>
          </p:cNvPr>
          <p:cNvSpPr txBox="1"/>
          <p:nvPr/>
        </p:nvSpPr>
        <p:spPr>
          <a:xfrm>
            <a:off x="265078" y="210421"/>
            <a:ext cx="10676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>
                <a:solidFill>
                  <a:schemeClr val="accent1">
                    <a:lumMod val="75000"/>
                  </a:schemeClr>
                </a:solidFill>
              </a:rPr>
              <a:t>Pro</a:t>
            </a:r>
          </a:p>
        </p:txBody>
      </p:sp>
    </p:spTree>
    <p:extLst>
      <p:ext uri="{BB962C8B-B14F-4D97-AF65-F5344CB8AC3E}">
        <p14:creationId xmlns:p14="http://schemas.microsoft.com/office/powerpoint/2010/main" val="154603900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5DFA53FB-ECB9-4468-1A11-5D551AC449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1328" y="461401"/>
            <a:ext cx="10099475" cy="6396599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68FD0F87-9A40-B8D2-9E94-12C55B0CD64A}"/>
              </a:ext>
            </a:extLst>
          </p:cNvPr>
          <p:cNvSpPr txBox="1"/>
          <p:nvPr/>
        </p:nvSpPr>
        <p:spPr>
          <a:xfrm>
            <a:off x="2380379" y="107004"/>
            <a:ext cx="91004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CIRCLE CORRELATION PLOTS </a:t>
            </a:r>
            <a:r>
              <a:rPr lang="es-ES" sz="2400" b="1" dirty="0" err="1">
                <a:solidFill>
                  <a:schemeClr val="accent1">
                    <a:lumMod val="75000"/>
                  </a:schemeClr>
                </a:solidFill>
              </a:rPr>
              <a:t>Met</a:t>
            </a:r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 vs </a:t>
            </a:r>
            <a:r>
              <a:rPr lang="es-ES" sz="2400" b="1" dirty="0" err="1">
                <a:solidFill>
                  <a:schemeClr val="accent1">
                    <a:lumMod val="75000"/>
                  </a:schemeClr>
                </a:solidFill>
              </a:rPr>
              <a:t>PPh</a:t>
            </a:r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 WITH SHORTNAMES</a:t>
            </a:r>
          </a:p>
        </p:txBody>
      </p:sp>
    </p:spTree>
    <p:extLst>
      <p:ext uri="{BB962C8B-B14F-4D97-AF65-F5344CB8AC3E}">
        <p14:creationId xmlns:p14="http://schemas.microsoft.com/office/powerpoint/2010/main" val="28703987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DC157AB6-D300-63DC-AA1B-9E33BB65A12A}"/>
              </a:ext>
            </a:extLst>
          </p:cNvPr>
          <p:cNvCxnSpPr/>
          <p:nvPr/>
        </p:nvCxnSpPr>
        <p:spPr>
          <a:xfrm>
            <a:off x="6275205" y="1230549"/>
            <a:ext cx="0" cy="4396902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Google Shape;211;p6">
            <a:extLst>
              <a:ext uri="{FF2B5EF4-FFF2-40B4-BE49-F238E27FC236}">
                <a16:creationId xmlns:a16="http://schemas.microsoft.com/office/drawing/2014/main" id="{7562E8E3-CA98-112C-FB31-C59389F52337}"/>
              </a:ext>
            </a:extLst>
          </p:cNvPr>
          <p:cNvSpPr txBox="1"/>
          <p:nvPr/>
        </p:nvSpPr>
        <p:spPr>
          <a:xfrm>
            <a:off x="7649171" y="5815238"/>
            <a:ext cx="3784837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 dirty="0" err="1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Tomato</a:t>
            </a:r>
            <a:r>
              <a:rPr lang="es-ES" b="1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es-ES" b="1" i="1" dirty="0" err="1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Botrytis</a:t>
            </a:r>
            <a:r>
              <a:rPr lang="es-ES" b="1" i="1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b="1" i="1" dirty="0" err="1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cinerea</a:t>
            </a:r>
            <a:endParaRPr b="1" dirty="0">
              <a:solidFill>
                <a:schemeClr val="dk1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pic>
        <p:nvPicPr>
          <p:cNvPr id="22" name="Imagen 21">
            <a:extLst>
              <a:ext uri="{FF2B5EF4-FFF2-40B4-BE49-F238E27FC236}">
                <a16:creationId xmlns:a16="http://schemas.microsoft.com/office/drawing/2014/main" id="{DA2B2C76-9BEF-A60E-F4E1-3642F8E1D4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8040" y="1646001"/>
            <a:ext cx="3467100" cy="3981450"/>
          </a:xfrm>
          <a:prstGeom prst="rect">
            <a:avLst/>
          </a:prstGeom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58C9A1DD-7B99-BD55-5484-D625A05002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2340" y="1093689"/>
            <a:ext cx="2867025" cy="4543425"/>
          </a:xfrm>
          <a:prstGeom prst="rect">
            <a:avLst/>
          </a:prstGeom>
        </p:spPr>
      </p:pic>
      <p:sp>
        <p:nvSpPr>
          <p:cNvPr id="25" name="Google Shape;211;p6">
            <a:extLst>
              <a:ext uri="{FF2B5EF4-FFF2-40B4-BE49-F238E27FC236}">
                <a16:creationId xmlns:a16="http://schemas.microsoft.com/office/drawing/2014/main" id="{EEDD386A-6D84-D7DC-0020-69B0B6CED768}"/>
              </a:ext>
            </a:extLst>
          </p:cNvPr>
          <p:cNvSpPr txBox="1"/>
          <p:nvPr/>
        </p:nvSpPr>
        <p:spPr>
          <a:xfrm>
            <a:off x="1312340" y="5817624"/>
            <a:ext cx="3784837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Citrus</a:t>
            </a:r>
            <a:r>
              <a:rPr lang="es-ES" sz="1800" b="1" i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- </a:t>
            </a:r>
            <a:r>
              <a:rPr lang="es-ES" sz="1800" b="1" i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Tetranychus</a:t>
            </a:r>
            <a:r>
              <a:rPr lang="es-ES" sz="1800" b="1" i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sz="1800" b="1" i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urticae</a:t>
            </a:r>
            <a:endParaRPr sz="1800" b="1" i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7C6F91A4-BCD1-BD3A-1D41-1A9197AED478}"/>
              </a:ext>
            </a:extLst>
          </p:cNvPr>
          <p:cNvSpPr txBox="1"/>
          <p:nvPr/>
        </p:nvSpPr>
        <p:spPr>
          <a:xfrm>
            <a:off x="1720905" y="211765"/>
            <a:ext cx="93615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>
                <a:solidFill>
                  <a:srgbClr val="002060"/>
                </a:solidFill>
              </a:rPr>
              <a:t>It is MIR effective in two different </a:t>
            </a:r>
            <a:r>
              <a:rPr lang="en-GB" sz="2400" b="1" dirty="0" err="1">
                <a:solidFill>
                  <a:srgbClr val="002060"/>
                </a:solidFill>
              </a:rPr>
              <a:t>pathosystems</a:t>
            </a:r>
            <a:r>
              <a:rPr lang="en-GB" sz="2400" b="1" dirty="0">
                <a:solidFill>
                  <a:srgbClr val="002060"/>
                </a:solidFill>
              </a:rPr>
              <a:t> that depends on JA-</a:t>
            </a:r>
            <a:r>
              <a:rPr lang="en-GB" sz="2400" b="1" dirty="0" err="1">
                <a:solidFill>
                  <a:srgbClr val="002060"/>
                </a:solidFill>
              </a:rPr>
              <a:t>signaling</a:t>
            </a:r>
            <a:r>
              <a:rPr lang="en-GB" sz="2400" b="1" dirty="0">
                <a:solidFill>
                  <a:srgbClr val="002060"/>
                </a:solidFill>
              </a:rPr>
              <a:t> pathway?</a:t>
            </a:r>
            <a:endParaRPr lang="es-ES" sz="2400" b="1" i="1" dirty="0">
              <a:solidFill>
                <a:srgbClr val="002060"/>
              </a:solidFill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2672F2D7-E7E6-01D9-DFB8-8B2A816369FC}"/>
              </a:ext>
            </a:extLst>
          </p:cNvPr>
          <p:cNvSpPr txBox="1"/>
          <p:nvPr/>
        </p:nvSpPr>
        <p:spPr>
          <a:xfrm>
            <a:off x="167303" y="262692"/>
            <a:ext cx="1625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u="sng" dirty="0" err="1">
                <a:solidFill>
                  <a:schemeClr val="accent5">
                    <a:lumMod val="75000"/>
                  </a:schemeClr>
                </a:solidFill>
              </a:rPr>
              <a:t>Maria’s</a:t>
            </a:r>
            <a:r>
              <a:rPr lang="es-ES" b="1" u="sng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s-ES" b="1" u="sng" dirty="0" err="1">
                <a:solidFill>
                  <a:schemeClr val="accent5">
                    <a:lumMod val="75000"/>
                  </a:schemeClr>
                </a:solidFill>
              </a:rPr>
              <a:t>thesis</a:t>
            </a:r>
            <a:endParaRPr lang="en-GB" b="1" u="sng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DAD690E4-5339-62E6-7FF6-0DE28868C1E7}"/>
              </a:ext>
            </a:extLst>
          </p:cNvPr>
          <p:cNvSpPr txBox="1"/>
          <p:nvPr/>
        </p:nvSpPr>
        <p:spPr>
          <a:xfrm>
            <a:off x="85647" y="6136592"/>
            <a:ext cx="66731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>
                <a:solidFill>
                  <a:srgbClr val="002060"/>
                </a:solidFill>
              </a:rPr>
              <a:t>mite</a:t>
            </a:r>
            <a:endParaRPr lang="en-GB" sz="2400" b="1" dirty="0">
              <a:solidFill>
                <a:srgbClr val="002060"/>
              </a:solidFill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AE02F386-6125-360F-E538-E2F8876EA551}"/>
              </a:ext>
            </a:extLst>
          </p:cNvPr>
          <p:cNvSpPr txBox="1"/>
          <p:nvPr/>
        </p:nvSpPr>
        <p:spPr>
          <a:xfrm>
            <a:off x="5919000" y="6136591"/>
            <a:ext cx="61873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 err="1">
                <a:solidFill>
                  <a:srgbClr val="002060"/>
                </a:solidFill>
              </a:rPr>
              <a:t>necrotroph</a:t>
            </a:r>
            <a:endParaRPr lang="en-GB" sz="24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131409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647CE0D6-F214-A438-EE3B-ADFD1EEB3D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7430" y="1181859"/>
            <a:ext cx="9053195" cy="5083561"/>
          </a:xfrm>
          <a:prstGeom prst="rect">
            <a:avLst/>
          </a:prstGeom>
        </p:spPr>
      </p:pic>
      <p:sp>
        <p:nvSpPr>
          <p:cNvPr id="6" name="TextBox 3">
            <a:extLst>
              <a:ext uri="{FF2B5EF4-FFF2-40B4-BE49-F238E27FC236}">
                <a16:creationId xmlns:a16="http://schemas.microsoft.com/office/drawing/2014/main" id="{EA52951A-9D36-A312-1E69-FE5307FC529E}"/>
              </a:ext>
            </a:extLst>
          </p:cNvPr>
          <p:cNvSpPr txBox="1"/>
          <p:nvPr/>
        </p:nvSpPr>
        <p:spPr>
          <a:xfrm>
            <a:off x="2782310" y="208454"/>
            <a:ext cx="9013450" cy="461665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2060"/>
                </a:solidFill>
              </a:rPr>
              <a:t>How is the establishment of AM symbiosis?</a:t>
            </a:r>
          </a:p>
        </p:txBody>
      </p:sp>
    </p:spTree>
    <p:extLst>
      <p:ext uri="{BB962C8B-B14F-4D97-AF65-F5344CB8AC3E}">
        <p14:creationId xmlns:p14="http://schemas.microsoft.com/office/powerpoint/2010/main" val="145229520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06382262-3B4C-B3BA-0C0E-2076158010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3723" y="979782"/>
            <a:ext cx="8123466" cy="5466945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E3790E93-624E-35B3-2B17-62CA765877B7}"/>
              </a:ext>
            </a:extLst>
          </p:cNvPr>
          <p:cNvSpPr txBox="1"/>
          <p:nvPr/>
        </p:nvSpPr>
        <p:spPr>
          <a:xfrm>
            <a:off x="1903723" y="518117"/>
            <a:ext cx="91004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CHOOSING THE NUMBER OF COMPONENTS IN </a:t>
            </a:r>
            <a:r>
              <a:rPr lang="en-GB" sz="2400" b="1" dirty="0" err="1">
                <a:solidFill>
                  <a:schemeClr val="accent1">
                    <a:lumMod val="75000"/>
                  </a:schemeClr>
                </a:solidFill>
              </a:rPr>
              <a:t>block.plsda</a:t>
            </a:r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 using perf()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2EDB43C8-A2B8-253C-8715-B18F339427E7}"/>
              </a:ext>
            </a:extLst>
          </p:cNvPr>
          <p:cNvSpPr txBox="1"/>
          <p:nvPr/>
        </p:nvSpPr>
        <p:spPr>
          <a:xfrm>
            <a:off x="243190" y="1527243"/>
            <a:ext cx="23735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/>
              <a:t>Centroid.distance</a:t>
            </a:r>
            <a:endParaRPr lang="es-ES" dirty="0"/>
          </a:p>
          <a:p>
            <a:pPr algn="ctr"/>
            <a:r>
              <a:rPr lang="es-ES" dirty="0"/>
              <a:t>3 </a:t>
            </a:r>
            <a:r>
              <a:rPr lang="es-ES" dirty="0" err="1"/>
              <a:t>components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597896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Imagen 23">
            <a:extLst>
              <a:ext uri="{FF2B5EF4-FFF2-40B4-BE49-F238E27FC236}">
                <a16:creationId xmlns:a16="http://schemas.microsoft.com/office/drawing/2014/main" id="{58C9A1DD-7B99-BD55-5484-D625A05002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77661" y="4758942"/>
            <a:ext cx="1214952" cy="1925356"/>
          </a:xfrm>
          <a:prstGeom prst="rect">
            <a:avLst/>
          </a:prstGeom>
        </p:spPr>
      </p:pic>
      <p:sp>
        <p:nvSpPr>
          <p:cNvPr id="25" name="Google Shape;211;p6">
            <a:extLst>
              <a:ext uri="{FF2B5EF4-FFF2-40B4-BE49-F238E27FC236}">
                <a16:creationId xmlns:a16="http://schemas.microsoft.com/office/drawing/2014/main" id="{EEDD386A-6D84-D7DC-0020-69B0B6CED768}"/>
              </a:ext>
            </a:extLst>
          </p:cNvPr>
          <p:cNvSpPr txBox="1"/>
          <p:nvPr/>
        </p:nvSpPr>
        <p:spPr>
          <a:xfrm>
            <a:off x="167303" y="1130286"/>
            <a:ext cx="5280186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Chapter</a:t>
            </a:r>
            <a:r>
              <a:rPr lang="es-ES" sz="18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1. </a:t>
            </a:r>
            <a:r>
              <a:rPr lang="es-ES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Sour Orange (</a:t>
            </a:r>
            <a:r>
              <a:rPr lang="es-ES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resistant</a:t>
            </a:r>
            <a:r>
              <a:rPr lang="es-ES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genotype</a:t>
            </a:r>
            <a:r>
              <a:rPr lang="es-ES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1800" b="1" i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7C6F91A4-BCD1-BD3A-1D41-1A9197AED478}"/>
              </a:ext>
            </a:extLst>
          </p:cNvPr>
          <p:cNvSpPr txBox="1"/>
          <p:nvPr/>
        </p:nvSpPr>
        <p:spPr>
          <a:xfrm>
            <a:off x="1594445" y="120985"/>
            <a:ext cx="9361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>
                <a:solidFill>
                  <a:srgbClr val="002060"/>
                </a:solidFill>
              </a:rPr>
              <a:t>Chapter 1. and 2. MIR in citrus against </a:t>
            </a:r>
            <a:r>
              <a:rPr lang="en-GB" sz="2400" b="1" i="1" dirty="0" err="1">
                <a:solidFill>
                  <a:srgbClr val="002060"/>
                </a:solidFill>
              </a:rPr>
              <a:t>Tetranychus</a:t>
            </a:r>
            <a:r>
              <a:rPr lang="en-GB" sz="2400" b="1" i="1" dirty="0">
                <a:solidFill>
                  <a:srgbClr val="002060"/>
                </a:solidFill>
              </a:rPr>
              <a:t> </a:t>
            </a:r>
            <a:r>
              <a:rPr lang="en-GB" sz="2400" b="1" i="1" dirty="0" err="1">
                <a:solidFill>
                  <a:srgbClr val="002060"/>
                </a:solidFill>
              </a:rPr>
              <a:t>urticae</a:t>
            </a:r>
            <a:endParaRPr lang="es-ES" sz="2400" b="1" i="1" dirty="0">
              <a:solidFill>
                <a:srgbClr val="002060"/>
              </a:solidFill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2672F2D7-E7E6-01D9-DFB8-8B2A816369FC}"/>
              </a:ext>
            </a:extLst>
          </p:cNvPr>
          <p:cNvSpPr txBox="1"/>
          <p:nvPr/>
        </p:nvSpPr>
        <p:spPr>
          <a:xfrm>
            <a:off x="167303" y="262692"/>
            <a:ext cx="1625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u="sng" dirty="0" err="1">
                <a:solidFill>
                  <a:schemeClr val="accent5">
                    <a:lumMod val="75000"/>
                  </a:schemeClr>
                </a:solidFill>
              </a:rPr>
              <a:t>Maria’s</a:t>
            </a:r>
            <a:r>
              <a:rPr lang="es-ES" b="1" u="sng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s-ES" b="1" u="sng" dirty="0" err="1">
                <a:solidFill>
                  <a:schemeClr val="accent5">
                    <a:lumMod val="75000"/>
                  </a:schemeClr>
                </a:solidFill>
              </a:rPr>
              <a:t>thesis</a:t>
            </a:r>
            <a:endParaRPr lang="en-GB" b="1" u="sng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FE69E1FF-95FC-A407-84A4-535BBACE1584}"/>
              </a:ext>
            </a:extLst>
          </p:cNvPr>
          <p:cNvSpPr txBox="1"/>
          <p:nvPr/>
        </p:nvSpPr>
        <p:spPr>
          <a:xfrm>
            <a:off x="7782557" y="2105561"/>
            <a:ext cx="241495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b="1" dirty="0"/>
              <a:t>MIR </a:t>
            </a:r>
            <a:r>
              <a:rPr lang="es-ES" sz="1600" b="1" dirty="0" err="1"/>
              <a:t>enhance</a:t>
            </a:r>
            <a:r>
              <a:rPr lang="es-ES" sz="1600" b="1" dirty="0"/>
              <a:t>:</a:t>
            </a:r>
          </a:p>
          <a:p>
            <a:endParaRPr lang="es-ES" sz="1600" b="1" dirty="0"/>
          </a:p>
          <a:p>
            <a:r>
              <a:rPr lang="es-ES" sz="1600" b="1" dirty="0"/>
              <a:t>Antibiosis </a:t>
            </a:r>
          </a:p>
          <a:p>
            <a:r>
              <a:rPr lang="es-ES" sz="1600" b="1" dirty="0" err="1"/>
              <a:t>Antixenosis</a:t>
            </a:r>
            <a:endParaRPr lang="es-ES" sz="1600" b="1" dirty="0"/>
          </a:p>
          <a:p>
            <a:r>
              <a:rPr lang="es-ES" sz="1600" b="1" dirty="0" err="1"/>
              <a:t>Indirect</a:t>
            </a:r>
            <a:r>
              <a:rPr lang="es-ES" sz="1600" b="1" dirty="0"/>
              <a:t> responses</a:t>
            </a:r>
          </a:p>
          <a:p>
            <a:r>
              <a:rPr lang="es-ES" sz="1600" b="1" dirty="0" err="1"/>
              <a:t>Systemic</a:t>
            </a:r>
            <a:r>
              <a:rPr lang="es-ES" sz="1600" b="1" dirty="0"/>
              <a:t> responses</a:t>
            </a:r>
            <a:endParaRPr lang="en-GB" sz="1600" b="1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CB78CE0F-EDC2-C8A4-04F2-1BB33FAAD9E8}"/>
              </a:ext>
            </a:extLst>
          </p:cNvPr>
          <p:cNvSpPr txBox="1"/>
          <p:nvPr/>
        </p:nvSpPr>
        <p:spPr>
          <a:xfrm>
            <a:off x="7455713" y="3843915"/>
            <a:ext cx="286702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b="1" dirty="0" err="1"/>
              <a:t>Priming</a:t>
            </a:r>
            <a:r>
              <a:rPr lang="es-ES" sz="1600" b="1" dirty="0"/>
              <a:t> </a:t>
            </a:r>
            <a:r>
              <a:rPr lang="es-ES" sz="1600" b="1" dirty="0" err="1"/>
              <a:t>of</a:t>
            </a:r>
            <a:r>
              <a:rPr lang="es-ES" sz="1600" b="1" dirty="0"/>
              <a:t> JA-</a:t>
            </a:r>
            <a:r>
              <a:rPr lang="es-ES" sz="1600" b="1" dirty="0" err="1"/>
              <a:t>dependent</a:t>
            </a:r>
            <a:r>
              <a:rPr lang="es-ES" sz="1600" b="1" dirty="0"/>
              <a:t> responses</a:t>
            </a:r>
          </a:p>
          <a:p>
            <a:endParaRPr lang="es-ES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b="1" dirty="0"/>
              <a:t>ABA-</a:t>
            </a:r>
            <a:r>
              <a:rPr lang="es-ES" sz="1600" b="1" dirty="0" err="1"/>
              <a:t>dependent</a:t>
            </a:r>
            <a:r>
              <a:rPr lang="es-ES" sz="1600" b="1" dirty="0"/>
              <a:t> responses</a:t>
            </a:r>
          </a:p>
          <a:p>
            <a:endParaRPr lang="es-ES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b="1" dirty="0" err="1"/>
              <a:t>Flavonoids</a:t>
            </a:r>
            <a:r>
              <a:rPr lang="es-ES" sz="1600" b="1" dirty="0"/>
              <a:t> </a:t>
            </a:r>
            <a:r>
              <a:rPr lang="es-ES" sz="1600" b="1" dirty="0" err="1"/>
              <a:t>essential</a:t>
            </a:r>
            <a:r>
              <a:rPr lang="es-ES" sz="1600" b="1" dirty="0"/>
              <a:t> </a:t>
            </a:r>
            <a:r>
              <a:rPr lang="es-ES" sz="1600" b="1" dirty="0" err="1"/>
              <a:t>for</a:t>
            </a:r>
            <a:r>
              <a:rPr lang="es-ES" sz="1600" b="1" dirty="0"/>
              <a:t> MIR and </a:t>
            </a:r>
            <a:r>
              <a:rPr lang="es-ES" sz="1600" b="1" dirty="0" err="1"/>
              <a:t>symbiosis</a:t>
            </a:r>
            <a:endParaRPr lang="en-GB" sz="1600" b="1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5DFCAF9B-B1B7-90B1-E766-0B1A50F3A614}"/>
              </a:ext>
            </a:extLst>
          </p:cNvPr>
          <p:cNvSpPr txBox="1"/>
          <p:nvPr/>
        </p:nvSpPr>
        <p:spPr>
          <a:xfrm>
            <a:off x="5104640" y="697929"/>
            <a:ext cx="2123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800" b="1" u="sng" dirty="0" err="1">
                <a:solidFill>
                  <a:schemeClr val="accent5">
                    <a:lumMod val="75000"/>
                  </a:schemeClr>
                </a:solidFill>
              </a:rPr>
              <a:t>Completed</a:t>
            </a:r>
            <a:endParaRPr lang="en-GB" sz="1800" b="1" u="sng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4" name="Google Shape;211;p6">
            <a:extLst>
              <a:ext uri="{FF2B5EF4-FFF2-40B4-BE49-F238E27FC236}">
                <a16:creationId xmlns:a16="http://schemas.microsoft.com/office/drawing/2014/main" id="{E71C4A55-4B16-0133-6B8F-9ACC9ED0E113}"/>
              </a:ext>
            </a:extLst>
          </p:cNvPr>
          <p:cNvSpPr txBox="1"/>
          <p:nvPr/>
        </p:nvSpPr>
        <p:spPr>
          <a:xfrm>
            <a:off x="5980182" y="1136380"/>
            <a:ext cx="6112431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Chapter</a:t>
            </a:r>
            <a:r>
              <a:rPr lang="es-ES" sz="18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2. </a:t>
            </a:r>
            <a:r>
              <a:rPr lang="es-ES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Cleopatra </a:t>
            </a:r>
            <a:r>
              <a:rPr lang="es-ES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mandarin</a:t>
            </a:r>
            <a:r>
              <a:rPr lang="es-ES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(susceptible </a:t>
            </a:r>
            <a:r>
              <a:rPr lang="es-ES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genotype</a:t>
            </a:r>
            <a:r>
              <a:rPr lang="es-ES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1800" b="1" i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2A9C1129-82ED-C53F-72E6-45F84E6BBB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9176" y="1838122"/>
            <a:ext cx="2105025" cy="4257675"/>
          </a:xfrm>
          <a:prstGeom prst="rect">
            <a:avLst/>
          </a:prstGeom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F6ADF360-68B7-CD9A-0D7F-95D83AD572E9}"/>
              </a:ext>
            </a:extLst>
          </p:cNvPr>
          <p:cNvSpPr txBox="1"/>
          <p:nvPr/>
        </p:nvSpPr>
        <p:spPr>
          <a:xfrm>
            <a:off x="1054044" y="2059394"/>
            <a:ext cx="24149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b="1" dirty="0"/>
              <a:t>MIR </a:t>
            </a:r>
            <a:r>
              <a:rPr lang="es-ES" sz="1600" b="1" dirty="0" err="1"/>
              <a:t>enhance</a:t>
            </a:r>
            <a:r>
              <a:rPr lang="es-ES" sz="1600" b="1" dirty="0"/>
              <a:t>:</a:t>
            </a:r>
          </a:p>
          <a:p>
            <a:endParaRPr lang="es-ES" sz="1600" b="1" dirty="0"/>
          </a:p>
          <a:p>
            <a:r>
              <a:rPr lang="es-ES" sz="1600" b="1" dirty="0"/>
              <a:t>Antibiosis 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A57FA828-DCAB-A3FA-6518-0296E3EAD43A}"/>
              </a:ext>
            </a:extLst>
          </p:cNvPr>
          <p:cNvSpPr txBox="1"/>
          <p:nvPr/>
        </p:nvSpPr>
        <p:spPr>
          <a:xfrm>
            <a:off x="1054044" y="3097848"/>
            <a:ext cx="26358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err="1"/>
              <a:t>Priming</a:t>
            </a:r>
            <a:r>
              <a:rPr lang="es-ES" sz="1600" b="1" dirty="0"/>
              <a:t> </a:t>
            </a:r>
            <a:r>
              <a:rPr lang="es-ES" sz="1600" b="1" dirty="0" err="1"/>
              <a:t>of</a:t>
            </a:r>
            <a:r>
              <a:rPr lang="es-ES" sz="1600" b="1" dirty="0"/>
              <a:t> JA-</a:t>
            </a:r>
            <a:r>
              <a:rPr lang="es-ES" sz="1600" b="1" dirty="0" err="1"/>
              <a:t>dependent</a:t>
            </a:r>
            <a:r>
              <a:rPr lang="es-ES" sz="1600" b="1" dirty="0"/>
              <a:t> responses</a:t>
            </a:r>
          </a:p>
          <a:p>
            <a:endParaRPr lang="es-ES" sz="1600" b="1" dirty="0"/>
          </a:p>
          <a:p>
            <a:r>
              <a:rPr lang="es-ES" sz="1600" b="1" dirty="0" err="1"/>
              <a:t>Functional</a:t>
            </a:r>
            <a:r>
              <a:rPr lang="es-ES" sz="1600" b="1" dirty="0"/>
              <a:t> </a:t>
            </a:r>
            <a:r>
              <a:rPr lang="es-ES" sz="1600" b="1" dirty="0" err="1"/>
              <a:t>characterization</a:t>
            </a:r>
            <a:r>
              <a:rPr lang="es-ES" sz="1600" b="1" dirty="0"/>
              <a:t> </a:t>
            </a:r>
            <a:r>
              <a:rPr lang="es-ES" sz="1600" b="1" dirty="0" err="1"/>
              <a:t>of</a:t>
            </a:r>
            <a:r>
              <a:rPr lang="es-ES" sz="1600" b="1" dirty="0"/>
              <a:t> </a:t>
            </a:r>
            <a:r>
              <a:rPr lang="es-ES" sz="1600" b="1" dirty="0" err="1"/>
              <a:t>priming</a:t>
            </a:r>
            <a:r>
              <a:rPr lang="es-ES" sz="1600" b="1" dirty="0"/>
              <a:t> </a:t>
            </a:r>
            <a:r>
              <a:rPr lang="es-ES" sz="1600" b="1" dirty="0" err="1"/>
              <a:t>compounds</a:t>
            </a:r>
            <a:r>
              <a:rPr lang="es-ES" sz="1600" b="1" dirty="0"/>
              <a:t> </a:t>
            </a:r>
            <a:r>
              <a:rPr lang="es-ES" sz="1600" b="1" dirty="0" err="1"/>
              <a:t>with</a:t>
            </a:r>
            <a:r>
              <a:rPr lang="es-ES" sz="1600" b="1" dirty="0"/>
              <a:t> </a:t>
            </a:r>
            <a:r>
              <a:rPr lang="es-ES" sz="1600" b="1" dirty="0" err="1"/>
              <a:t>antimicrobial</a:t>
            </a:r>
            <a:r>
              <a:rPr lang="es-ES" sz="1600" b="1" dirty="0"/>
              <a:t> </a:t>
            </a:r>
            <a:r>
              <a:rPr lang="es-ES" sz="1600" b="1" dirty="0" err="1"/>
              <a:t>properties</a:t>
            </a:r>
            <a:endParaRPr lang="es-ES" sz="1600" b="1" dirty="0"/>
          </a:p>
        </p:txBody>
      </p:sp>
      <p:sp>
        <p:nvSpPr>
          <p:cNvPr id="20" name="Flecha: a la derecha 19">
            <a:extLst>
              <a:ext uri="{FF2B5EF4-FFF2-40B4-BE49-F238E27FC236}">
                <a16:creationId xmlns:a16="http://schemas.microsoft.com/office/drawing/2014/main" id="{7EE2C3D5-2C40-B945-DD85-DD7AEC1E782B}"/>
              </a:ext>
            </a:extLst>
          </p:cNvPr>
          <p:cNvSpPr/>
          <p:nvPr/>
        </p:nvSpPr>
        <p:spPr>
          <a:xfrm rot="5400000">
            <a:off x="1649062" y="5242701"/>
            <a:ext cx="1000384" cy="2649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C7A3905D-C919-8BD3-6FF3-FB1C2B15C39D}"/>
              </a:ext>
            </a:extLst>
          </p:cNvPr>
          <p:cNvSpPr txBox="1"/>
          <p:nvPr/>
        </p:nvSpPr>
        <p:spPr>
          <a:xfrm>
            <a:off x="954869" y="5926520"/>
            <a:ext cx="31092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err="1"/>
              <a:t>Also</a:t>
            </a:r>
            <a:r>
              <a:rPr lang="es-ES" sz="1600" b="1" dirty="0"/>
              <a:t> </a:t>
            </a:r>
            <a:r>
              <a:rPr lang="es-ES" sz="1600" b="1" dirty="0" err="1"/>
              <a:t>tested</a:t>
            </a:r>
            <a:r>
              <a:rPr lang="es-ES" sz="1600" b="1" dirty="0"/>
              <a:t> in </a:t>
            </a:r>
            <a:r>
              <a:rPr lang="es-ES" sz="1600" b="1" dirty="0" err="1"/>
              <a:t>field</a:t>
            </a:r>
            <a:r>
              <a:rPr lang="es-ES" sz="1600" b="1" dirty="0"/>
              <a:t> </a:t>
            </a:r>
            <a:r>
              <a:rPr lang="es-ES" sz="1600" b="1" dirty="0" err="1"/>
              <a:t>conditions</a:t>
            </a:r>
            <a:r>
              <a:rPr lang="es-ES" sz="1600" b="1" dirty="0"/>
              <a:t>!</a:t>
            </a:r>
          </a:p>
        </p:txBody>
      </p:sp>
      <p:sp>
        <p:nvSpPr>
          <p:cNvPr id="23" name="Flecha: a la derecha 22">
            <a:extLst>
              <a:ext uri="{FF2B5EF4-FFF2-40B4-BE49-F238E27FC236}">
                <a16:creationId xmlns:a16="http://schemas.microsoft.com/office/drawing/2014/main" id="{1F28BE56-405D-8C0A-A9B8-215A6A781FFB}"/>
              </a:ext>
            </a:extLst>
          </p:cNvPr>
          <p:cNvSpPr/>
          <p:nvPr/>
        </p:nvSpPr>
        <p:spPr>
          <a:xfrm>
            <a:off x="9457130" y="2920894"/>
            <a:ext cx="1000384" cy="2649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ED3E69FA-5060-5DFD-76E8-B0C28660ABFA}"/>
              </a:ext>
            </a:extLst>
          </p:cNvPr>
          <p:cNvSpPr txBox="1"/>
          <p:nvPr/>
        </p:nvSpPr>
        <p:spPr>
          <a:xfrm>
            <a:off x="10595765" y="2868685"/>
            <a:ext cx="8438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 b="1" dirty="0" err="1"/>
              <a:t>VOCs</a:t>
            </a:r>
            <a:endParaRPr lang="en-GB" dirty="0"/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444C6ED3-9850-AC1F-1FE3-F3B35C1630F8}"/>
              </a:ext>
            </a:extLst>
          </p:cNvPr>
          <p:cNvSpPr txBox="1"/>
          <p:nvPr/>
        </p:nvSpPr>
        <p:spPr>
          <a:xfrm>
            <a:off x="583100" y="6303254"/>
            <a:ext cx="48151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/>
              <a:t>(Manresa-Grao </a:t>
            </a:r>
            <a:r>
              <a:rPr lang="es-ES" sz="1400" i="1" dirty="0"/>
              <a:t>et al. </a:t>
            </a:r>
            <a:r>
              <a:rPr lang="es-ES" sz="1400" dirty="0"/>
              <a:t>2022, Front. </a:t>
            </a:r>
            <a:r>
              <a:rPr lang="es-ES" sz="1400" dirty="0" err="1"/>
              <a:t>Plant</a:t>
            </a:r>
            <a:r>
              <a:rPr lang="es-ES" sz="1400" dirty="0"/>
              <a:t> </a:t>
            </a:r>
            <a:r>
              <a:rPr lang="es-ES" sz="1400" dirty="0" err="1"/>
              <a:t>Sci</a:t>
            </a:r>
            <a:r>
              <a:rPr lang="es-ES" sz="1400" dirty="0"/>
              <a:t>.) PON DOI</a:t>
            </a:r>
            <a:endParaRPr lang="en-GB" sz="1400" dirty="0"/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220E79BA-821F-1F8B-0324-42ECEF7C37AD}"/>
              </a:ext>
            </a:extLst>
          </p:cNvPr>
          <p:cNvSpPr txBox="1"/>
          <p:nvPr/>
        </p:nvSpPr>
        <p:spPr>
          <a:xfrm>
            <a:off x="7455713" y="6256348"/>
            <a:ext cx="48151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/>
              <a:t>(Manresa-Grao </a:t>
            </a:r>
            <a:r>
              <a:rPr lang="es-ES" sz="1400" i="1" dirty="0"/>
              <a:t>et al. </a:t>
            </a:r>
            <a:r>
              <a:rPr lang="es-ES" sz="1400" dirty="0"/>
              <a:t>2023, </a:t>
            </a:r>
            <a:r>
              <a:rPr lang="es-ES" sz="1400" dirty="0" err="1"/>
              <a:t>under</a:t>
            </a:r>
            <a:r>
              <a:rPr lang="es-ES" sz="1400" dirty="0"/>
              <a:t> </a:t>
            </a:r>
            <a:r>
              <a:rPr lang="es-ES" sz="1400" dirty="0" err="1"/>
              <a:t>review</a:t>
            </a:r>
            <a:r>
              <a:rPr lang="es-ES" sz="1400" dirty="0"/>
              <a:t>)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388097016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3500</TotalTime>
  <Words>3455</Words>
  <Application>Microsoft Office PowerPoint</Application>
  <PresentationFormat>Panorámica</PresentationFormat>
  <Paragraphs>529</Paragraphs>
  <Slides>81</Slides>
  <Notes>12</Notes>
  <HiddenSlides>0</HiddenSlides>
  <MMClips>0</MMClips>
  <ScaleCrop>false</ScaleCrop>
  <HeadingPairs>
    <vt:vector size="6" baseType="variant">
      <vt:variant>
        <vt:lpstr>Fuentes usadas</vt:lpstr>
      </vt:variant>
      <vt:variant>
        <vt:i4>11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81</vt:i4>
      </vt:variant>
    </vt:vector>
  </HeadingPairs>
  <TitlesOfParts>
    <vt:vector size="93" baseType="lpstr">
      <vt:lpstr>Arial</vt:lpstr>
      <vt:lpstr>Calibri</vt:lpstr>
      <vt:lpstr>Calibri Light</vt:lpstr>
      <vt:lpstr>Corbel</vt:lpstr>
      <vt:lpstr>Helvetica Neue</vt:lpstr>
      <vt:lpstr>inherit</vt:lpstr>
      <vt:lpstr>Lato</vt:lpstr>
      <vt:lpstr>Monaco</vt:lpstr>
      <vt:lpstr>NexusSans</vt:lpstr>
      <vt:lpstr>Ubuntu</vt:lpstr>
      <vt:lpstr>Verdana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Dulcenombre de María Manresa Grao</dc:creator>
  <cp:lastModifiedBy>Dulcenombre de María Manresa Grao</cp:lastModifiedBy>
  <cp:revision>117</cp:revision>
  <dcterms:created xsi:type="dcterms:W3CDTF">2023-06-22T07:29:12Z</dcterms:created>
  <dcterms:modified xsi:type="dcterms:W3CDTF">2023-09-14T06:34:59Z</dcterms:modified>
</cp:coreProperties>
</file>